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6858000" cy="9144000" type="screen4x3"/>
  <p:notesSz cx="6797675" cy="9928225"/>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1016" y="784"/>
      </p:cViewPr>
      <p:guideLst>
        <p:guide orient="horz" pos="2880"/>
        <p:guide pos="216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C2B381FD-5898-4E60-A9CE-2550C5FB678C}" type="datetimeFigureOut">
              <a:rPr lang="zh-TW" altLang="en-US" smtClean="0"/>
              <a:pPr/>
              <a:t>2020/6/15</a:t>
            </a:fld>
            <a:endParaRPr lang="zh-TW" altLang="en-US"/>
          </a:p>
        </p:txBody>
      </p:sp>
      <p:sp>
        <p:nvSpPr>
          <p:cNvPr id="4" name="投影片圖像版面配置區 3"/>
          <p:cNvSpPr>
            <a:spLocks noGrp="1" noRot="1" noChangeAspect="1"/>
          </p:cNvSpPr>
          <p:nvPr>
            <p:ph type="sldImg" idx="2"/>
          </p:nvPr>
        </p:nvSpPr>
        <p:spPr>
          <a:xfrm>
            <a:off x="2003425" y="744538"/>
            <a:ext cx="2790825" cy="3722687"/>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79450" y="4716463"/>
            <a:ext cx="5438775" cy="4467225"/>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頁尾版面配置區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0031C61F-C743-4248-B0B5-2C5976573A51}" type="slidenum">
              <a:rPr lang="zh-TW" altLang="en-US" smtClean="0"/>
              <a:pPr/>
              <a:t>‹#›</a:t>
            </a:fld>
            <a:endParaRPr lang="zh-TW"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dirty="0"/>
          </a:p>
        </p:txBody>
      </p:sp>
      <p:sp>
        <p:nvSpPr>
          <p:cNvPr id="4" name="投影片編號版面配置區 3"/>
          <p:cNvSpPr>
            <a:spLocks noGrp="1"/>
          </p:cNvSpPr>
          <p:nvPr>
            <p:ph type="sldNum" sz="quarter" idx="10"/>
          </p:nvPr>
        </p:nvSpPr>
        <p:spPr/>
        <p:txBody>
          <a:bodyPr/>
          <a:lstStyle/>
          <a:p>
            <a:fld id="{0031C61F-C743-4248-B0B5-2C5976573A51}" type="slidenum">
              <a:rPr lang="zh-TW" altLang="en-US" smtClean="0"/>
              <a:pPr/>
              <a:t>1</a:t>
            </a:fld>
            <a:endParaRPr lang="zh-TW"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514350" y="2840568"/>
            <a:ext cx="5829300" cy="1960033"/>
          </a:xfrm>
        </p:spPr>
        <p:txBody>
          <a:body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zh-TW" altLang="en-US"/>
          </a:p>
        </p:txBody>
      </p:sp>
      <p:sp>
        <p:nvSpPr>
          <p:cNvPr id="4" name="日期版面配置區 3"/>
          <p:cNvSpPr>
            <a:spLocks noGrp="1"/>
          </p:cNvSpPr>
          <p:nvPr>
            <p:ph type="dt" sz="half" idx="10"/>
          </p:nvPr>
        </p:nvSpPr>
        <p:spPr/>
        <p:txBody>
          <a:bodyPr/>
          <a:lstStyle/>
          <a:p>
            <a:fld id="{5DC5CE8F-6937-4237-A9C0-477CE3E00AFD}" type="datetimeFigureOut">
              <a:rPr lang="zh-TW" altLang="en-US" smtClean="0"/>
              <a:pPr/>
              <a:t>2020/6/15</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D751BB30-D966-4509-96E3-6A88FE0711CA}" type="slidenum">
              <a:rPr lang="zh-TW" altLang="en-US" smtClean="0"/>
              <a:pPr/>
              <a:t>‹#›</a:t>
            </a:fld>
            <a:endParaRPr lang="zh-TW"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5DC5CE8F-6937-4237-A9C0-477CE3E00AFD}" type="datetimeFigureOut">
              <a:rPr lang="zh-TW" altLang="en-US" smtClean="0"/>
              <a:pPr/>
              <a:t>2020/6/15</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D751BB30-D966-4509-96E3-6A88FE0711CA}" type="slidenum">
              <a:rPr lang="zh-TW" altLang="en-US" smtClean="0"/>
              <a:pPr/>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4972050" y="366185"/>
            <a:ext cx="1543050" cy="7802033"/>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342900" y="366185"/>
            <a:ext cx="4514850" cy="7802033"/>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5DC5CE8F-6937-4237-A9C0-477CE3E00AFD}" type="datetimeFigureOut">
              <a:rPr lang="zh-TW" altLang="en-US" smtClean="0"/>
              <a:pPr/>
              <a:t>2020/6/15</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D751BB30-D966-4509-96E3-6A88FE0711CA}" type="slidenum">
              <a:rPr lang="zh-TW" altLang="en-US" smtClean="0"/>
              <a:pPr/>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5DC5CE8F-6937-4237-A9C0-477CE3E00AFD}" type="datetimeFigureOut">
              <a:rPr lang="zh-TW" altLang="en-US" smtClean="0"/>
              <a:pPr/>
              <a:t>2020/6/15</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D751BB30-D966-4509-96E3-6A88FE0711CA}" type="slidenum">
              <a:rPr lang="zh-TW" altLang="en-US" smtClean="0"/>
              <a:pPr/>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541735" y="5875867"/>
            <a:ext cx="5829300" cy="1816100"/>
          </a:xfr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日期版面配置區 3"/>
          <p:cNvSpPr>
            <a:spLocks noGrp="1"/>
          </p:cNvSpPr>
          <p:nvPr>
            <p:ph type="dt" sz="half" idx="10"/>
          </p:nvPr>
        </p:nvSpPr>
        <p:spPr/>
        <p:txBody>
          <a:bodyPr/>
          <a:lstStyle/>
          <a:p>
            <a:fld id="{5DC5CE8F-6937-4237-A9C0-477CE3E00AFD}" type="datetimeFigureOut">
              <a:rPr lang="zh-TW" altLang="en-US" smtClean="0"/>
              <a:pPr/>
              <a:t>2020/6/15</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D751BB30-D966-4509-96E3-6A88FE0711CA}" type="slidenum">
              <a:rPr lang="zh-TW" altLang="en-US" smtClean="0"/>
              <a:pPr/>
              <a:t>‹#›</a:t>
            </a:fld>
            <a:endParaRPr lang="zh-TW"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p:txBody>
          <a:bodyPr/>
          <a:lstStyle/>
          <a:p>
            <a:fld id="{5DC5CE8F-6937-4237-A9C0-477CE3E00AFD}" type="datetimeFigureOut">
              <a:rPr lang="zh-TW" altLang="en-US" smtClean="0"/>
              <a:pPr/>
              <a:t>2020/6/15</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D751BB30-D966-4509-96E3-6A88FE0711CA}" type="slidenum">
              <a:rPr lang="zh-TW" altLang="en-US" smtClean="0"/>
              <a:pPr/>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6"/>
          <p:cNvSpPr>
            <a:spLocks noGrp="1"/>
          </p:cNvSpPr>
          <p:nvPr>
            <p:ph type="dt" sz="half" idx="10"/>
          </p:nvPr>
        </p:nvSpPr>
        <p:spPr/>
        <p:txBody>
          <a:bodyPr/>
          <a:lstStyle/>
          <a:p>
            <a:fld id="{5DC5CE8F-6937-4237-A9C0-477CE3E00AFD}" type="datetimeFigureOut">
              <a:rPr lang="zh-TW" altLang="en-US" smtClean="0"/>
              <a:pPr/>
              <a:t>2020/6/15</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D751BB30-D966-4509-96E3-6A88FE0711CA}" type="slidenum">
              <a:rPr lang="zh-TW" altLang="en-US" smtClean="0"/>
              <a:pPr/>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日期版面配置區 2"/>
          <p:cNvSpPr>
            <a:spLocks noGrp="1"/>
          </p:cNvSpPr>
          <p:nvPr>
            <p:ph type="dt" sz="half" idx="10"/>
          </p:nvPr>
        </p:nvSpPr>
        <p:spPr/>
        <p:txBody>
          <a:bodyPr/>
          <a:lstStyle/>
          <a:p>
            <a:fld id="{5DC5CE8F-6937-4237-A9C0-477CE3E00AFD}" type="datetimeFigureOut">
              <a:rPr lang="zh-TW" altLang="en-US" smtClean="0"/>
              <a:pPr/>
              <a:t>2020/6/15</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D751BB30-D966-4509-96E3-6A88FE0711CA}" type="slidenum">
              <a:rPr lang="zh-TW" altLang="en-US" smtClean="0"/>
              <a:pPr/>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5DC5CE8F-6937-4237-A9C0-477CE3E00AFD}" type="datetimeFigureOut">
              <a:rPr lang="zh-TW" altLang="en-US" smtClean="0"/>
              <a:pPr/>
              <a:t>2020/6/15</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D751BB30-D966-4509-96E3-6A88FE0711CA}" type="slidenum">
              <a:rPr lang="zh-TW" altLang="en-US" smtClean="0"/>
              <a:pPr/>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342900" y="364067"/>
            <a:ext cx="2256235" cy="1549400"/>
          </a:xfr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5DC5CE8F-6937-4237-A9C0-477CE3E00AFD}" type="datetimeFigureOut">
              <a:rPr lang="zh-TW" altLang="en-US" smtClean="0"/>
              <a:pPr/>
              <a:t>2020/6/15</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D751BB30-D966-4509-96E3-6A88FE0711CA}" type="slidenum">
              <a:rPr lang="zh-TW" altLang="en-US" smtClean="0"/>
              <a:pPr/>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344216" y="6400800"/>
            <a:ext cx="4114800" cy="755651"/>
          </a:xfr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5DC5CE8F-6937-4237-A9C0-477CE3E00AFD}" type="datetimeFigureOut">
              <a:rPr lang="zh-TW" altLang="en-US" smtClean="0"/>
              <a:pPr/>
              <a:t>2020/6/15</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D751BB30-D966-4509-96E3-6A88FE0711CA}" type="slidenum">
              <a:rPr lang="zh-TW" altLang="en-US" smtClean="0"/>
              <a:pPr/>
              <a:t>‹#›</a:t>
            </a:fld>
            <a:endParaRPr lang="zh-TW"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5DC5CE8F-6937-4237-A9C0-477CE3E00AFD}" type="datetimeFigureOut">
              <a:rPr lang="zh-TW" altLang="en-US" smtClean="0"/>
              <a:pPr/>
              <a:t>2020/6/15</a:t>
            </a:fld>
            <a:endParaRPr lang="zh-TW" altLang="en-US"/>
          </a:p>
        </p:txBody>
      </p:sp>
      <p:sp>
        <p:nvSpPr>
          <p:cNvPr id="5" name="頁尾版面配置區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p>
        </p:txBody>
      </p:sp>
      <p:sp>
        <p:nvSpPr>
          <p:cNvPr id="6" name="投影片編號版面配置區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D751BB30-D966-4509-96E3-6A88FE0711CA}" type="slidenum">
              <a:rPr lang="zh-TW" altLang="en-US" smtClean="0"/>
              <a:pPr/>
              <a:t>‹#›</a:t>
            </a:fld>
            <a:endParaRPr lang="zh-TW"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文字方塊 6"/>
          <p:cNvSpPr txBox="1"/>
          <p:nvPr/>
        </p:nvSpPr>
        <p:spPr>
          <a:xfrm>
            <a:off x="764704" y="0"/>
            <a:ext cx="5400600" cy="400110"/>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zh-TW" altLang="en-US" sz="2000" b="1" dirty="0">
                <a:latin typeface="標楷體" pitchFamily="65" charset="-120"/>
                <a:ea typeface="標楷體" pitchFamily="65" charset="-120"/>
              </a:rPr>
              <a:t>澎湖縣澎湖地政事務所更正編定標準作業流程</a:t>
            </a:r>
            <a:endParaRPr lang="zh-TW" altLang="en-US" sz="2000" dirty="0">
              <a:latin typeface="標楷體" pitchFamily="65" charset="-120"/>
              <a:ea typeface="標楷體" pitchFamily="65" charset="-120"/>
            </a:endParaRPr>
          </a:p>
        </p:txBody>
      </p:sp>
      <p:sp>
        <p:nvSpPr>
          <p:cNvPr id="11267" name="Text Box 3"/>
          <p:cNvSpPr txBox="1">
            <a:spLocks noChangeArrowheads="1"/>
          </p:cNvSpPr>
          <p:nvPr/>
        </p:nvSpPr>
        <p:spPr bwMode="auto">
          <a:xfrm>
            <a:off x="984250" y="467544"/>
            <a:ext cx="2362200" cy="214314"/>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zh-TW" altLang="en-US" sz="1400" b="0"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rPr>
              <a:t>公地管理機關</a:t>
            </a:r>
            <a:r>
              <a:rPr kumimoji="1" lang="en-US" altLang="zh-TW" sz="1400" b="0"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rPr>
              <a:t>-</a:t>
            </a:r>
            <a:r>
              <a:rPr kumimoji="1" lang="zh-TW" altLang="en-US" sz="1400" b="0"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rPr>
              <a:t>公函</a:t>
            </a:r>
            <a:endParaRPr kumimoji="1" lang="zh-TW" sz="1400" b="0"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endParaRPr>
          </a:p>
        </p:txBody>
      </p:sp>
      <p:sp>
        <p:nvSpPr>
          <p:cNvPr id="11268" name="Text Box 4"/>
          <p:cNvSpPr txBox="1">
            <a:spLocks noChangeArrowheads="1"/>
          </p:cNvSpPr>
          <p:nvPr/>
        </p:nvSpPr>
        <p:spPr bwMode="auto">
          <a:xfrm>
            <a:off x="3501007" y="467544"/>
            <a:ext cx="2448273" cy="214314"/>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zh-TW" altLang="en-US" sz="1400" b="0"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rPr>
              <a:t>申請人填具更正編定申請書</a:t>
            </a:r>
            <a:endParaRPr kumimoji="1" lang="zh-TW" sz="1400" b="0"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endParaRPr>
          </a:p>
        </p:txBody>
      </p:sp>
      <p:sp>
        <p:nvSpPr>
          <p:cNvPr id="11269" name="Text Box 5"/>
          <p:cNvSpPr txBox="1">
            <a:spLocks noChangeArrowheads="1"/>
          </p:cNvSpPr>
          <p:nvPr/>
        </p:nvSpPr>
        <p:spPr bwMode="auto">
          <a:xfrm>
            <a:off x="1231900" y="804672"/>
            <a:ext cx="4495800" cy="211658"/>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80000"/>
              </a:lnSpc>
              <a:spcBef>
                <a:spcPct val="0"/>
              </a:spcBef>
              <a:spcAft>
                <a:spcPct val="0"/>
              </a:spcAft>
              <a:buClrTx/>
              <a:buSzTx/>
              <a:buFontTx/>
              <a:buNone/>
              <a:tabLst/>
            </a:pPr>
            <a:r>
              <a:rPr kumimoji="1" lang="zh-TW" altLang="en-US" sz="1200" b="0"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rPr>
              <a:t>受理申請（地價課）</a:t>
            </a:r>
            <a:r>
              <a:rPr kumimoji="1" lang="en-US" altLang="zh-TW" sz="1200" b="1"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rPr>
              <a:t>(</a:t>
            </a:r>
            <a:r>
              <a:rPr kumimoji="1" lang="zh-TW" altLang="en-US" sz="1200" b="1"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rPr>
              <a:t>處理期限約</a:t>
            </a:r>
            <a:r>
              <a:rPr kumimoji="1" lang="en-US" altLang="zh-TW" sz="1200" b="1"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rPr>
              <a:t>20</a:t>
            </a:r>
            <a:r>
              <a:rPr kumimoji="1" lang="zh-TW" altLang="en-US" sz="1200" b="1"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rPr>
              <a:t>日工作天</a:t>
            </a:r>
            <a:r>
              <a:rPr kumimoji="1" lang="en-US" altLang="zh-TW" sz="1200" b="1"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rPr>
              <a:t>)</a:t>
            </a:r>
            <a:endParaRPr kumimoji="1" lang="zh-TW" altLang="zh-TW" sz="1200" b="0"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endParaRPr>
          </a:p>
        </p:txBody>
      </p:sp>
      <p:sp>
        <p:nvSpPr>
          <p:cNvPr id="11270" name="Text Box 6"/>
          <p:cNvSpPr txBox="1">
            <a:spLocks noChangeArrowheads="1"/>
          </p:cNvSpPr>
          <p:nvPr/>
        </p:nvSpPr>
        <p:spPr bwMode="auto">
          <a:xfrm>
            <a:off x="103666" y="1124601"/>
            <a:ext cx="6624736" cy="407913"/>
          </a:xfrm>
          <a:prstGeom prst="rect">
            <a:avLst/>
          </a:prstGeom>
          <a:ln>
            <a:headEnd/>
            <a:tailEn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80000"/>
              </a:lnSpc>
              <a:spcBef>
                <a:spcPct val="0"/>
              </a:spcBef>
              <a:spcAft>
                <a:spcPct val="0"/>
              </a:spcAft>
              <a:buClrTx/>
              <a:buSzTx/>
              <a:buFontTx/>
              <a:buNone/>
              <a:tabLst/>
            </a:pPr>
            <a:r>
              <a:rPr kumimoji="1" lang="zh-TW" altLang="en-US" sz="1050" b="1"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rPr>
              <a:t>書面審查圖資蒐集：（約</a:t>
            </a:r>
            <a:r>
              <a:rPr kumimoji="1" lang="en-US" altLang="zh-TW" sz="1050" b="1"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rPr>
              <a:t>3</a:t>
            </a:r>
            <a:r>
              <a:rPr kumimoji="1" lang="zh-TW" altLang="en-US" sz="1050" b="1"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rPr>
              <a:t>日）</a:t>
            </a:r>
          </a:p>
          <a:p>
            <a:pPr lvl="0" fontAlgn="base">
              <a:lnSpc>
                <a:spcPct val="80000"/>
              </a:lnSpc>
              <a:spcBef>
                <a:spcPct val="0"/>
              </a:spcBef>
              <a:spcAft>
                <a:spcPct val="0"/>
              </a:spcAft>
            </a:pPr>
            <a:r>
              <a:rPr kumimoji="1" lang="zh-TW" altLang="en-US" sz="900" b="0"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rPr>
              <a:t>調查卡、編定圖、航照圖、水電證明、稅捐證明、設籍證明、建築執照或建物登記</a:t>
            </a:r>
            <a:r>
              <a:rPr kumimoji="1" lang="zh-TW" altLang="en-US" sz="900" dirty="0" smtClean="0">
                <a:solidFill>
                  <a:schemeClr val="tx1"/>
                </a:solidFill>
                <a:latin typeface="標楷體" pitchFamily="65" charset="-120"/>
                <a:ea typeface="標楷體" pitchFamily="65" charset="-120"/>
                <a:cs typeface="新細明體" pitchFamily="18" charset="-120"/>
              </a:rPr>
              <a:t>證明、未實施建築管理地區建物完工證明書及</a:t>
            </a:r>
            <a:r>
              <a:rPr kumimoji="1" lang="zh-TW" altLang="en-US" sz="900" b="0"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rPr>
              <a:t>其他證明文件經縣府採認足以明確證明者。</a:t>
            </a:r>
            <a:endParaRPr kumimoji="1" lang="zh-TW" sz="900" b="0"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endParaRPr>
          </a:p>
        </p:txBody>
      </p:sp>
      <p:sp>
        <p:nvSpPr>
          <p:cNvPr id="11271" name="Text Box 7"/>
          <p:cNvSpPr txBox="1">
            <a:spLocks noChangeArrowheads="1"/>
          </p:cNvSpPr>
          <p:nvPr/>
        </p:nvSpPr>
        <p:spPr bwMode="auto">
          <a:xfrm>
            <a:off x="107950" y="1655115"/>
            <a:ext cx="4766016" cy="514455"/>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96000"/>
              </a:lnSpc>
              <a:spcBef>
                <a:spcPct val="0"/>
              </a:spcBef>
              <a:spcAft>
                <a:spcPct val="0"/>
              </a:spcAft>
              <a:buClrTx/>
              <a:buSzTx/>
              <a:buFontTx/>
              <a:buNone/>
              <a:tabLst/>
            </a:pPr>
            <a:r>
              <a:rPr kumimoji="1" lang="zh-TW" altLang="en-US" sz="1050" b="1"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rPr>
              <a:t>初審符合規定：</a:t>
            </a:r>
            <a:r>
              <a:rPr kumimoji="1" lang="en-US" altLang="zh-TW" sz="1050" b="1"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rPr>
              <a:t>(</a:t>
            </a:r>
            <a:r>
              <a:rPr kumimoji="1" lang="zh-TW" altLang="en-US" sz="1050" b="1"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rPr>
              <a:t>約</a:t>
            </a:r>
            <a:r>
              <a:rPr kumimoji="1" lang="en-US" altLang="zh-TW" sz="1050" b="1"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rPr>
              <a:t>3</a:t>
            </a:r>
            <a:r>
              <a:rPr kumimoji="1" lang="zh-TW" altLang="en-US" sz="1050" b="1"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rPr>
              <a:t>日</a:t>
            </a:r>
            <a:r>
              <a:rPr kumimoji="1" lang="en-US" altLang="zh-TW" sz="1050" b="1"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rPr>
              <a:t>)</a:t>
            </a:r>
            <a:endParaRPr kumimoji="1" lang="en-US" altLang="zh-TW" sz="1050" b="0"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endParaRPr>
          </a:p>
          <a:p>
            <a:pPr marL="0" marR="0" lvl="1" indent="0" algn="l" defTabSz="914400" rtl="0" eaLnBrk="1" fontAlgn="base" latinLnBrk="0" hangingPunct="1">
              <a:lnSpc>
                <a:spcPct val="96000"/>
              </a:lnSpc>
              <a:spcBef>
                <a:spcPct val="0"/>
              </a:spcBef>
              <a:spcAft>
                <a:spcPct val="0"/>
              </a:spcAft>
              <a:buClrTx/>
              <a:buSzTx/>
              <a:buFontTx/>
              <a:buNone/>
              <a:tabLst/>
            </a:pPr>
            <a:r>
              <a:rPr kumimoji="1" lang="en-US" altLang="zh-TW" sz="900" b="0"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rPr>
              <a:t>1.</a:t>
            </a:r>
            <a:r>
              <a:rPr kumimoji="1" lang="zh-TW" altLang="en-US" sz="900" b="0"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rPr>
              <a:t>填載登記申請書請登記課辦理註記登記：「本筆土地辦理更正編定中（○年○月○日）」。                      </a:t>
            </a:r>
          </a:p>
          <a:p>
            <a:pPr marL="0" marR="0" lvl="0" indent="0" algn="l" defTabSz="914400" rtl="0" eaLnBrk="1" fontAlgn="base" latinLnBrk="0" hangingPunct="1">
              <a:lnSpc>
                <a:spcPct val="96000"/>
              </a:lnSpc>
              <a:spcBef>
                <a:spcPct val="0"/>
              </a:spcBef>
              <a:spcAft>
                <a:spcPct val="0"/>
              </a:spcAft>
              <a:buClrTx/>
              <a:buSzTx/>
              <a:buFontTx/>
              <a:buNone/>
              <a:tabLst/>
            </a:pPr>
            <a:r>
              <a:rPr kumimoji="1" lang="en-US" altLang="zh-TW" sz="900" b="0"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rPr>
              <a:t>2.</a:t>
            </a:r>
            <a:r>
              <a:rPr kumimoji="1" lang="zh-TW" altLang="en-US" sz="900" b="0"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rPr>
              <a:t>若為部分土地更編時，請</a:t>
            </a:r>
            <a:r>
              <a:rPr kumimoji="1" lang="zh-TW" altLang="en-US" sz="900" b="0"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rPr>
              <a:t>測量課排定實測</a:t>
            </a:r>
            <a:r>
              <a:rPr kumimoji="1" lang="zh-TW" altLang="en-US" sz="900" b="0"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rPr>
              <a:t>時間。</a:t>
            </a:r>
            <a:r>
              <a:rPr kumimoji="1" lang="en-US" altLang="zh-TW" sz="900" b="0"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rPr>
              <a:t>3.</a:t>
            </a:r>
            <a:r>
              <a:rPr kumimoji="1" lang="zh-TW" altLang="en-US" sz="900" b="0"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rPr>
              <a:t>函</a:t>
            </a:r>
            <a:r>
              <a:rPr kumimoji="1" lang="zh-TW" altLang="en-US" sz="900" b="0"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rPr>
              <a:t>知相關機關及相關權利人辦理現勘。</a:t>
            </a:r>
            <a:endParaRPr kumimoji="1" lang="zh-TW" sz="900" b="0"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endParaRPr>
          </a:p>
        </p:txBody>
      </p:sp>
      <p:sp>
        <p:nvSpPr>
          <p:cNvPr id="11272" name="Text Box 8"/>
          <p:cNvSpPr txBox="1">
            <a:spLocks noChangeArrowheads="1"/>
          </p:cNvSpPr>
          <p:nvPr/>
        </p:nvSpPr>
        <p:spPr bwMode="auto">
          <a:xfrm>
            <a:off x="5189443" y="1647648"/>
            <a:ext cx="1535208" cy="632002"/>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96000"/>
              </a:lnSpc>
              <a:spcBef>
                <a:spcPct val="0"/>
              </a:spcBef>
              <a:spcAft>
                <a:spcPct val="0"/>
              </a:spcAft>
              <a:buClrTx/>
              <a:buSzTx/>
              <a:buFontTx/>
              <a:buNone/>
              <a:tabLst/>
            </a:pPr>
            <a:r>
              <a:rPr kumimoji="1" lang="zh-TW" altLang="en-US" sz="1050" b="1"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rPr>
              <a:t>不符合規定：（約</a:t>
            </a:r>
            <a:r>
              <a:rPr kumimoji="1" lang="en-US" altLang="zh-TW" sz="1050" b="1"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rPr>
              <a:t>3</a:t>
            </a:r>
            <a:r>
              <a:rPr kumimoji="1" lang="zh-TW" altLang="en-US" sz="1050" b="1"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rPr>
              <a:t>日）</a:t>
            </a:r>
            <a:endParaRPr kumimoji="1" lang="zh-TW" altLang="en-US" sz="1050" b="0"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endParaRPr>
          </a:p>
          <a:p>
            <a:pPr marL="0" marR="0" lvl="0" indent="0" defTabSz="914400" rtl="0" eaLnBrk="1" fontAlgn="base" latinLnBrk="0" hangingPunct="1">
              <a:lnSpc>
                <a:spcPct val="96000"/>
              </a:lnSpc>
              <a:spcBef>
                <a:spcPct val="0"/>
              </a:spcBef>
              <a:spcAft>
                <a:spcPct val="0"/>
              </a:spcAft>
              <a:buClrTx/>
              <a:buSzTx/>
              <a:buFontTx/>
              <a:buNone/>
              <a:tabLst/>
            </a:pPr>
            <a:r>
              <a:rPr kumimoji="1" lang="zh-TW" altLang="en-US" sz="900" b="0"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rPr>
              <a:t>通知補正理由及應補正事項，以函送達之日起</a:t>
            </a:r>
            <a:r>
              <a:rPr kumimoji="1" lang="en-US" altLang="zh-TW" sz="900" b="0"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rPr>
              <a:t>15</a:t>
            </a:r>
            <a:r>
              <a:rPr kumimoji="1" lang="zh-TW" altLang="en-US" sz="900" b="0"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rPr>
              <a:t>日計算</a:t>
            </a:r>
            <a:r>
              <a:rPr kumimoji="1" lang="zh-TW" altLang="en-US" sz="900" b="0" i="0" u="none" strike="noStrike" cap="none" normalizeH="0" baseline="0" dirty="0" smtClean="0">
                <a:ln>
                  <a:noFill/>
                </a:ln>
                <a:solidFill>
                  <a:schemeClr val="tx1"/>
                </a:solidFill>
                <a:effectLst/>
                <a:latin typeface="Calibri" pitchFamily="34" charset="0"/>
                <a:ea typeface="新細明體" pitchFamily="18" charset="-120"/>
                <a:cs typeface="新細明體" pitchFamily="18" charset="-120"/>
              </a:rPr>
              <a:t>。</a:t>
            </a:r>
            <a:endParaRPr kumimoji="1" lang="zh-TW" sz="900" b="0" i="0" u="none" strike="noStrike" cap="none" normalizeH="0" baseline="0" dirty="0" smtClean="0">
              <a:ln>
                <a:noFill/>
              </a:ln>
              <a:solidFill>
                <a:schemeClr val="tx1"/>
              </a:solidFill>
              <a:effectLst/>
              <a:latin typeface="Arial" pitchFamily="34" charset="0"/>
              <a:ea typeface="新細明體" pitchFamily="18" charset="-120"/>
              <a:cs typeface="新細明體" pitchFamily="18" charset="-120"/>
            </a:endParaRPr>
          </a:p>
        </p:txBody>
      </p:sp>
      <p:sp>
        <p:nvSpPr>
          <p:cNvPr id="11273" name="Text Box 9"/>
          <p:cNvSpPr txBox="1">
            <a:spLocks noChangeArrowheads="1"/>
          </p:cNvSpPr>
          <p:nvPr/>
        </p:nvSpPr>
        <p:spPr bwMode="auto">
          <a:xfrm>
            <a:off x="85193" y="5076056"/>
            <a:ext cx="6400191" cy="470980"/>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lvl="0" fontAlgn="base">
              <a:lnSpc>
                <a:spcPct val="96000"/>
              </a:lnSpc>
              <a:spcBef>
                <a:spcPct val="0"/>
              </a:spcBef>
              <a:spcAft>
                <a:spcPct val="0"/>
              </a:spcAft>
            </a:pPr>
            <a:r>
              <a:rPr kumimoji="1" lang="zh-TW" altLang="en-US" sz="1050" b="1"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rPr>
              <a:t>現勘後函請相關機關</a:t>
            </a:r>
            <a:r>
              <a:rPr kumimoji="1" lang="en-US" altLang="zh-TW" sz="1050" b="1"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rPr>
              <a:t>(</a:t>
            </a:r>
            <a:r>
              <a:rPr kumimoji="1" lang="zh-TW" altLang="en-US" sz="1050" b="1"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rPr>
              <a:t>單位</a:t>
            </a:r>
            <a:r>
              <a:rPr kumimoji="1" lang="en-US" altLang="zh-TW" sz="1050" b="1"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rPr>
              <a:t>)</a:t>
            </a:r>
            <a:r>
              <a:rPr kumimoji="1" lang="zh-TW" altLang="en-US" sz="1050" b="1"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rPr>
              <a:t>審認回復：</a:t>
            </a:r>
            <a:endParaRPr kumimoji="1" lang="zh-TW" altLang="en-US" sz="1050" b="0"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endParaRPr>
          </a:p>
          <a:p>
            <a:pPr marL="0" marR="0" lvl="0" indent="0" algn="l" defTabSz="914400" rtl="0" eaLnBrk="1" fontAlgn="base" latinLnBrk="0" hangingPunct="1">
              <a:lnSpc>
                <a:spcPct val="96000"/>
              </a:lnSpc>
              <a:spcBef>
                <a:spcPct val="0"/>
              </a:spcBef>
              <a:spcAft>
                <a:spcPct val="0"/>
              </a:spcAft>
              <a:buClrTx/>
              <a:buSzTx/>
              <a:buFontTx/>
              <a:buNone/>
              <a:tabLst/>
            </a:pPr>
            <a:r>
              <a:rPr kumimoji="1" lang="zh-TW" altLang="en-US" sz="900" b="0"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rPr>
              <a:t>函送測量課複丈成果及敘明房屋坐落面積，請各主管機關</a:t>
            </a:r>
            <a:r>
              <a:rPr kumimoji="1" lang="en-US" altLang="zh-TW" sz="900" b="0"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rPr>
              <a:t>(</a:t>
            </a:r>
            <a:r>
              <a:rPr kumimoji="1" lang="zh-TW" altLang="en-US" sz="900" b="0"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rPr>
              <a:t>單位</a:t>
            </a:r>
            <a:r>
              <a:rPr kumimoji="1" lang="en-US" altLang="zh-TW" sz="900" b="0"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rPr>
              <a:t>)</a:t>
            </a:r>
            <a:r>
              <a:rPr kumimoji="1" lang="zh-TW" altLang="en-US" sz="900" b="0"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rPr>
              <a:t>將勘後審認意見函復本所憑辦；惟若於會勘是日已表述意見，則隨文檢附會勘紀錄副知該機關</a:t>
            </a:r>
            <a:r>
              <a:rPr kumimoji="1" lang="en-US" altLang="zh-TW" sz="900" b="0"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rPr>
              <a:t>(</a:t>
            </a:r>
            <a:r>
              <a:rPr kumimoji="1" lang="zh-TW" altLang="en-US" sz="900" b="0"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rPr>
              <a:t>單位</a:t>
            </a:r>
            <a:r>
              <a:rPr kumimoji="1" lang="en-US" altLang="zh-TW" sz="900" b="0"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rPr>
              <a:t>)</a:t>
            </a:r>
            <a:r>
              <a:rPr kumimoji="1" lang="zh-TW" altLang="en-US" sz="900" b="0"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rPr>
              <a:t>。</a:t>
            </a:r>
            <a:r>
              <a:rPr kumimoji="1" lang="en-US" altLang="zh-TW" sz="900" b="0"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rPr>
              <a:t>(</a:t>
            </a:r>
            <a:r>
              <a:rPr kumimoji="1" lang="zh-TW" altLang="en-US" sz="900" b="0"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rPr>
              <a:t>會勘後各相關單位簽註意見日數不予列入計算但應列管追蹤</a:t>
            </a:r>
            <a:r>
              <a:rPr kumimoji="1" lang="en-US" altLang="zh-TW" sz="900" b="0"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rPr>
              <a:t>)</a:t>
            </a:r>
            <a:endParaRPr kumimoji="1" lang="zh-TW" altLang="zh-TW" sz="900" b="0"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endParaRPr>
          </a:p>
        </p:txBody>
      </p:sp>
      <p:sp>
        <p:nvSpPr>
          <p:cNvPr id="11275" name="Text Box 11"/>
          <p:cNvSpPr txBox="1">
            <a:spLocks noChangeArrowheads="1"/>
          </p:cNvSpPr>
          <p:nvPr/>
        </p:nvSpPr>
        <p:spPr bwMode="auto">
          <a:xfrm>
            <a:off x="5259220" y="2958413"/>
            <a:ext cx="1478130" cy="360040"/>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96000"/>
              </a:lnSpc>
              <a:spcBef>
                <a:spcPct val="0"/>
              </a:spcBef>
              <a:spcAft>
                <a:spcPct val="0"/>
              </a:spcAft>
              <a:buClrTx/>
              <a:buSzTx/>
              <a:buFontTx/>
              <a:buNone/>
              <a:tabLst/>
            </a:pPr>
            <a:r>
              <a:rPr kumimoji="1" lang="zh-TW" altLang="en-US" sz="1050" b="1"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rPr>
              <a:t>逾期未補正之處理</a:t>
            </a:r>
            <a:r>
              <a:rPr kumimoji="1" lang="zh-TW" altLang="en-US" sz="1050" b="0"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rPr>
              <a:t>：</a:t>
            </a:r>
          </a:p>
          <a:p>
            <a:pPr marL="0" marR="0" lvl="0" indent="0" defTabSz="914400" rtl="0" eaLnBrk="1" fontAlgn="base" latinLnBrk="0" hangingPunct="1">
              <a:lnSpc>
                <a:spcPct val="96000"/>
              </a:lnSpc>
              <a:spcBef>
                <a:spcPct val="0"/>
              </a:spcBef>
              <a:spcAft>
                <a:spcPct val="0"/>
              </a:spcAft>
              <a:buClrTx/>
              <a:buSzTx/>
              <a:buFontTx/>
              <a:buNone/>
              <a:tabLst/>
            </a:pPr>
            <a:r>
              <a:rPr kumimoji="1" lang="zh-TW" altLang="en-US" sz="900" b="0"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rPr>
              <a:t>函報縣府准予駁回</a:t>
            </a:r>
            <a:endParaRPr kumimoji="1" lang="zh-TW" sz="900" b="0"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endParaRPr>
          </a:p>
        </p:txBody>
      </p:sp>
      <p:sp>
        <p:nvSpPr>
          <p:cNvPr id="11276" name="Text Box 12"/>
          <p:cNvSpPr txBox="1">
            <a:spLocks noChangeArrowheads="1"/>
          </p:cNvSpPr>
          <p:nvPr/>
        </p:nvSpPr>
        <p:spPr bwMode="auto">
          <a:xfrm>
            <a:off x="95250" y="5662784"/>
            <a:ext cx="6394595" cy="354650"/>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96000"/>
              </a:lnSpc>
              <a:spcBef>
                <a:spcPct val="0"/>
              </a:spcBef>
              <a:spcAft>
                <a:spcPct val="0"/>
              </a:spcAft>
              <a:buClrTx/>
              <a:buSzTx/>
              <a:buFontTx/>
              <a:buNone/>
              <a:tabLst/>
            </a:pPr>
            <a:r>
              <a:rPr kumimoji="1" lang="zh-TW" altLang="en-US" sz="1050" b="1"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rPr>
              <a:t>擬定初審意見報請縣府核定：</a:t>
            </a:r>
            <a:r>
              <a:rPr kumimoji="1" lang="en-US" altLang="zh-TW" sz="1050" b="1"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rPr>
              <a:t>(</a:t>
            </a:r>
            <a:r>
              <a:rPr kumimoji="1" lang="zh-TW" altLang="en-US" sz="1050" b="1"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rPr>
              <a:t>約</a:t>
            </a:r>
            <a:r>
              <a:rPr kumimoji="1" lang="en-US" altLang="zh-TW" sz="1050" b="1"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rPr>
              <a:t>5</a:t>
            </a:r>
            <a:r>
              <a:rPr kumimoji="1" lang="zh-TW" altLang="en-US" sz="1050" b="1"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rPr>
              <a:t>日</a:t>
            </a:r>
            <a:r>
              <a:rPr kumimoji="1" lang="en-US" altLang="zh-TW" sz="1050" b="1"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rPr>
              <a:t>)</a:t>
            </a:r>
          </a:p>
          <a:p>
            <a:pPr marL="0" lvl="1" fontAlgn="base">
              <a:lnSpc>
                <a:spcPct val="96000"/>
              </a:lnSpc>
              <a:spcBef>
                <a:spcPct val="0"/>
              </a:spcBef>
              <a:spcAft>
                <a:spcPct val="0"/>
              </a:spcAft>
            </a:pPr>
            <a:r>
              <a:rPr kumimoji="1" lang="zh-TW" altLang="en-US" sz="900" b="0"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rPr>
              <a:t>彙齊相關證明文件、勘後審認意見文件及相關地籍圖資等，擬定初審意見報府核定。</a:t>
            </a:r>
          </a:p>
        </p:txBody>
      </p:sp>
      <p:sp>
        <p:nvSpPr>
          <p:cNvPr id="11277" name="Text Box 13"/>
          <p:cNvSpPr txBox="1">
            <a:spLocks noChangeArrowheads="1"/>
          </p:cNvSpPr>
          <p:nvPr/>
        </p:nvSpPr>
        <p:spPr bwMode="auto">
          <a:xfrm>
            <a:off x="101600" y="6128184"/>
            <a:ext cx="6381750" cy="222864"/>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80000"/>
              </a:lnSpc>
              <a:spcBef>
                <a:spcPct val="0"/>
              </a:spcBef>
              <a:spcAft>
                <a:spcPct val="0"/>
              </a:spcAft>
              <a:buClrTx/>
              <a:buSzTx/>
              <a:buFontTx/>
              <a:buNone/>
              <a:tabLst/>
            </a:pPr>
            <a:r>
              <a:rPr kumimoji="1" lang="en-US" altLang="zh-TW" sz="1000" b="0"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rPr>
              <a:t>    </a:t>
            </a:r>
            <a:r>
              <a:rPr kumimoji="1" lang="zh-TW" altLang="en-US" sz="1200" b="0"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rPr>
              <a:t>呈報縣府核定</a:t>
            </a:r>
            <a:endParaRPr kumimoji="1" lang="zh-TW" sz="1200" b="0"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endParaRPr>
          </a:p>
        </p:txBody>
      </p:sp>
      <p:sp>
        <p:nvSpPr>
          <p:cNvPr id="11278" name="Text Box 14"/>
          <p:cNvSpPr txBox="1">
            <a:spLocks noChangeArrowheads="1"/>
          </p:cNvSpPr>
          <p:nvPr/>
        </p:nvSpPr>
        <p:spPr bwMode="auto">
          <a:xfrm>
            <a:off x="107949" y="6470241"/>
            <a:ext cx="1847399" cy="254409"/>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dist" defTabSz="914400" rtl="0" eaLnBrk="1" fontAlgn="base" latinLnBrk="0" hangingPunct="1">
              <a:lnSpc>
                <a:spcPct val="96000"/>
              </a:lnSpc>
              <a:spcBef>
                <a:spcPct val="0"/>
              </a:spcBef>
              <a:spcAft>
                <a:spcPct val="0"/>
              </a:spcAft>
              <a:buClrTx/>
              <a:buSzTx/>
              <a:buFontTx/>
              <a:buNone/>
              <a:tabLst/>
            </a:pPr>
            <a:r>
              <a:rPr kumimoji="1" lang="zh-TW" altLang="en-US" sz="1200" b="0"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rPr>
              <a:t>核定全筆更正編定</a:t>
            </a:r>
          </a:p>
          <a:p>
            <a:pPr marL="0" marR="0" lvl="0" indent="0" algn="l" defTabSz="914400" rtl="0" eaLnBrk="1" fontAlgn="base" latinLnBrk="0" hangingPunct="1">
              <a:lnSpc>
                <a:spcPct val="100000"/>
              </a:lnSpc>
              <a:spcBef>
                <a:spcPct val="0"/>
              </a:spcBef>
              <a:spcAft>
                <a:spcPct val="0"/>
              </a:spcAft>
              <a:buClrTx/>
              <a:buSzTx/>
              <a:buFontTx/>
              <a:buNone/>
              <a:tabLst/>
            </a:pPr>
            <a:endParaRPr kumimoji="1" lang="zh-TW" sz="1800" b="0" i="0" u="none" strike="noStrike" cap="none" normalizeH="0" baseline="0" dirty="0" smtClean="0">
              <a:ln>
                <a:noFill/>
              </a:ln>
              <a:solidFill>
                <a:schemeClr val="tx1"/>
              </a:solidFill>
              <a:effectLst/>
              <a:latin typeface="Arial" pitchFamily="34" charset="0"/>
              <a:ea typeface="新細明體" pitchFamily="18" charset="-120"/>
              <a:cs typeface="新細明體" pitchFamily="18" charset="-120"/>
            </a:endParaRPr>
          </a:p>
        </p:txBody>
      </p:sp>
      <p:sp>
        <p:nvSpPr>
          <p:cNvPr id="11279" name="Text Box 15"/>
          <p:cNvSpPr txBox="1">
            <a:spLocks noChangeArrowheads="1"/>
          </p:cNvSpPr>
          <p:nvPr/>
        </p:nvSpPr>
        <p:spPr bwMode="auto">
          <a:xfrm>
            <a:off x="2070100" y="6468795"/>
            <a:ext cx="2400300" cy="262205"/>
          </a:xfrm>
          <a:prstGeom prst="rect">
            <a:avLst/>
          </a:prstGeom>
          <a:ln>
            <a:headEnd/>
            <a:tailEn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dist" defTabSz="914400" rtl="0" eaLnBrk="1" fontAlgn="base" latinLnBrk="0" hangingPunct="1">
              <a:lnSpc>
                <a:spcPct val="96000"/>
              </a:lnSpc>
              <a:spcBef>
                <a:spcPct val="0"/>
              </a:spcBef>
              <a:spcAft>
                <a:spcPct val="0"/>
              </a:spcAft>
              <a:buClrTx/>
              <a:buSzTx/>
              <a:buFontTx/>
              <a:buNone/>
              <a:tabLst/>
            </a:pPr>
            <a:r>
              <a:rPr kumimoji="1" lang="zh-TW" altLang="en-US" sz="1200" b="0"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rPr>
              <a:t>核定部分土地更正編定</a:t>
            </a:r>
          </a:p>
          <a:p>
            <a:pPr marL="0" marR="0" lvl="0" indent="0" algn="l" defTabSz="914400" rtl="0" eaLnBrk="1" fontAlgn="base" latinLnBrk="0" hangingPunct="1">
              <a:lnSpc>
                <a:spcPct val="100000"/>
              </a:lnSpc>
              <a:spcBef>
                <a:spcPct val="0"/>
              </a:spcBef>
              <a:spcAft>
                <a:spcPct val="0"/>
              </a:spcAft>
              <a:buClrTx/>
              <a:buSzTx/>
              <a:buFontTx/>
              <a:buNone/>
              <a:tabLst/>
            </a:pPr>
            <a:endParaRPr kumimoji="1" lang="zh-TW" sz="1800" b="0" i="0" u="none" strike="noStrike" cap="none" normalizeH="0" baseline="0" dirty="0" smtClean="0">
              <a:ln>
                <a:noFill/>
              </a:ln>
              <a:solidFill>
                <a:schemeClr val="tx1"/>
              </a:solidFill>
              <a:effectLst/>
              <a:latin typeface="Arial" pitchFamily="34" charset="0"/>
              <a:ea typeface="新細明體" pitchFamily="18" charset="-120"/>
              <a:cs typeface="新細明體" pitchFamily="18" charset="-120"/>
            </a:endParaRPr>
          </a:p>
        </p:txBody>
      </p:sp>
      <p:sp>
        <p:nvSpPr>
          <p:cNvPr id="83" name="向下箭號 82"/>
          <p:cNvSpPr/>
          <p:nvPr/>
        </p:nvSpPr>
        <p:spPr>
          <a:xfrm flipH="1">
            <a:off x="5974078" y="2273300"/>
            <a:ext cx="45719" cy="666750"/>
          </a:xfrm>
          <a:prstGeom prst="downArrow">
            <a:avLst/>
          </a:prstGeom>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84" name="向下箭號 83"/>
          <p:cNvSpPr/>
          <p:nvPr/>
        </p:nvSpPr>
        <p:spPr>
          <a:xfrm>
            <a:off x="4745079" y="2187129"/>
            <a:ext cx="45719" cy="2879508"/>
          </a:xfrm>
          <a:prstGeom prst="downArrow">
            <a:avLst/>
          </a:prstGeom>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85" name="向左箭號 84"/>
          <p:cNvSpPr/>
          <p:nvPr/>
        </p:nvSpPr>
        <p:spPr>
          <a:xfrm>
            <a:off x="4878490" y="1987826"/>
            <a:ext cx="288032" cy="45719"/>
          </a:xfrm>
          <a:prstGeom prst="leftArrow">
            <a:avLst/>
          </a:prstGeom>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86" name="文字方塊 85"/>
          <p:cNvSpPr txBox="1"/>
          <p:nvPr/>
        </p:nvSpPr>
        <p:spPr>
          <a:xfrm>
            <a:off x="4886508" y="1548217"/>
            <a:ext cx="214314" cy="461665"/>
          </a:xfrm>
          <a:prstGeom prst="rect">
            <a:avLst/>
          </a:prstGeom>
          <a:noFill/>
        </p:spPr>
        <p:txBody>
          <a:bodyPr wrap="square" rtlCol="0">
            <a:spAutoFit/>
          </a:bodyPr>
          <a:lstStyle/>
          <a:p>
            <a:r>
              <a:rPr lang="zh-TW" altLang="en-US" sz="600" dirty="0" smtClean="0">
                <a:latin typeface="標楷體" pitchFamily="65" charset="-120"/>
                <a:ea typeface="標楷體" pitchFamily="65" charset="-120"/>
              </a:rPr>
              <a:t>補正</a:t>
            </a:r>
            <a:endParaRPr lang="en-US" altLang="zh-TW" sz="600" dirty="0" smtClean="0">
              <a:latin typeface="標楷體" pitchFamily="65" charset="-120"/>
              <a:ea typeface="標楷體" pitchFamily="65" charset="-120"/>
            </a:endParaRPr>
          </a:p>
          <a:p>
            <a:r>
              <a:rPr lang="zh-TW" altLang="en-US" sz="600" dirty="0" smtClean="0">
                <a:latin typeface="標楷體" pitchFamily="65" charset="-120"/>
                <a:ea typeface="標楷體" pitchFamily="65" charset="-120"/>
              </a:rPr>
              <a:t>完竣</a:t>
            </a:r>
            <a:endParaRPr lang="zh-TW" altLang="en-US" sz="600" dirty="0">
              <a:latin typeface="標楷體" pitchFamily="65" charset="-120"/>
              <a:ea typeface="標楷體" pitchFamily="65" charset="-120"/>
            </a:endParaRPr>
          </a:p>
        </p:txBody>
      </p:sp>
      <p:sp>
        <p:nvSpPr>
          <p:cNvPr id="11280" name="Text Box 16"/>
          <p:cNvSpPr txBox="1">
            <a:spLocks noChangeArrowheads="1"/>
          </p:cNvSpPr>
          <p:nvPr/>
        </p:nvSpPr>
        <p:spPr bwMode="auto">
          <a:xfrm>
            <a:off x="4540250" y="6465159"/>
            <a:ext cx="1956917" cy="259491"/>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dist" defTabSz="914400" rtl="0" eaLnBrk="1" fontAlgn="base" latinLnBrk="0" hangingPunct="1">
              <a:lnSpc>
                <a:spcPct val="96000"/>
              </a:lnSpc>
              <a:spcBef>
                <a:spcPct val="0"/>
              </a:spcBef>
              <a:spcAft>
                <a:spcPct val="0"/>
              </a:spcAft>
              <a:buClrTx/>
              <a:buSzTx/>
              <a:buFontTx/>
              <a:buNone/>
              <a:tabLst/>
            </a:pPr>
            <a:r>
              <a:rPr kumimoji="1" lang="zh-TW" altLang="en-US" sz="1200" b="0"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rPr>
              <a:t>駁回申請</a:t>
            </a:r>
          </a:p>
          <a:p>
            <a:pPr marL="0" marR="0" lvl="0" indent="0" algn="l" defTabSz="914400" rtl="0" eaLnBrk="1" fontAlgn="base" latinLnBrk="0" hangingPunct="1">
              <a:lnSpc>
                <a:spcPct val="100000"/>
              </a:lnSpc>
              <a:spcBef>
                <a:spcPct val="0"/>
              </a:spcBef>
              <a:spcAft>
                <a:spcPct val="0"/>
              </a:spcAft>
              <a:buClrTx/>
              <a:buSzTx/>
              <a:buFontTx/>
              <a:buNone/>
              <a:tabLst/>
            </a:pPr>
            <a:endParaRPr kumimoji="1" lang="zh-TW" sz="1800" b="0" i="0" u="none" strike="noStrike" cap="none" normalizeH="0" baseline="0" dirty="0" smtClean="0">
              <a:ln>
                <a:noFill/>
              </a:ln>
              <a:solidFill>
                <a:schemeClr val="tx1"/>
              </a:solidFill>
              <a:effectLst/>
              <a:latin typeface="Arial" pitchFamily="34" charset="0"/>
              <a:ea typeface="新細明體" pitchFamily="18" charset="-120"/>
              <a:cs typeface="新細明體" pitchFamily="18" charset="-120"/>
            </a:endParaRPr>
          </a:p>
        </p:txBody>
      </p:sp>
      <p:sp>
        <p:nvSpPr>
          <p:cNvPr id="11281" name="Text Box 17"/>
          <p:cNvSpPr txBox="1">
            <a:spLocks noChangeArrowheads="1"/>
          </p:cNvSpPr>
          <p:nvPr/>
        </p:nvSpPr>
        <p:spPr bwMode="auto">
          <a:xfrm>
            <a:off x="668927" y="7377798"/>
            <a:ext cx="5187050" cy="214552"/>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96000"/>
              </a:lnSpc>
              <a:spcBef>
                <a:spcPct val="0"/>
              </a:spcBef>
              <a:spcAft>
                <a:spcPct val="0"/>
              </a:spcAft>
              <a:buClrTx/>
              <a:buSzTx/>
              <a:buFontTx/>
              <a:buNone/>
              <a:tabLst/>
            </a:pPr>
            <a:r>
              <a:rPr kumimoji="1" lang="zh-TW" altLang="en-US" sz="1050" b="0"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rPr>
              <a:t>通知申請人確定法定空地留設位置、申辦分割案件及繳納規費（申請期間不計入）</a:t>
            </a:r>
            <a:endParaRPr kumimoji="1" lang="zh-TW" sz="1050" b="0"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endParaRPr>
          </a:p>
        </p:txBody>
      </p:sp>
      <p:sp>
        <p:nvSpPr>
          <p:cNvPr id="11282" name="Text Box 18"/>
          <p:cNvSpPr txBox="1">
            <a:spLocks noChangeArrowheads="1"/>
          </p:cNvSpPr>
          <p:nvPr/>
        </p:nvSpPr>
        <p:spPr bwMode="auto">
          <a:xfrm>
            <a:off x="658712" y="7705049"/>
            <a:ext cx="5205124" cy="214552"/>
          </a:xfrm>
          <a:prstGeom prst="rect">
            <a:avLst/>
          </a:prstGeom>
          <a:ln>
            <a:headEnd/>
            <a:tailEn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anchor="t" anchorCtr="0" compatLnSpc="1">
            <a:prstTxWarp prst="textNoShape">
              <a:avLst/>
            </a:prstTxWarp>
          </a:bodyPr>
          <a:lstStyle/>
          <a:p>
            <a:pPr marL="0" marR="0" lvl="1" indent="0" algn="ctr" defTabSz="914400" rtl="0" eaLnBrk="1" fontAlgn="base" latinLnBrk="0" hangingPunct="1">
              <a:lnSpc>
                <a:spcPct val="96000"/>
              </a:lnSpc>
              <a:spcBef>
                <a:spcPct val="0"/>
              </a:spcBef>
              <a:spcAft>
                <a:spcPct val="0"/>
              </a:spcAft>
              <a:buClrTx/>
              <a:buSzTx/>
              <a:buFontTx/>
              <a:buNone/>
              <a:tabLst/>
            </a:pPr>
            <a:r>
              <a:rPr kumimoji="1" lang="zh-TW" altLang="en-US" sz="1050" b="0"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rPr>
              <a:t>將核准函及分割登記申請書會測量課編列分割子號，移送登記課辦理分割登記 </a:t>
            </a:r>
            <a:r>
              <a:rPr kumimoji="1" lang="en-US" altLang="zh-TW" sz="1050" b="1"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rPr>
              <a:t>(</a:t>
            </a:r>
            <a:r>
              <a:rPr kumimoji="1" lang="zh-TW" altLang="en-US" sz="1050" b="1"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rPr>
              <a:t>約</a:t>
            </a:r>
            <a:r>
              <a:rPr kumimoji="1" lang="en-US" altLang="zh-TW" sz="1050" b="1"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rPr>
              <a:t>3</a:t>
            </a:r>
            <a:r>
              <a:rPr kumimoji="1" lang="zh-TW" altLang="en-US" sz="1050" b="1"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rPr>
              <a:t>日</a:t>
            </a:r>
            <a:r>
              <a:rPr kumimoji="1" lang="en-US" altLang="zh-TW" sz="1050" b="0"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rPr>
              <a:t>)</a:t>
            </a:r>
            <a:endParaRPr kumimoji="1" lang="zh-TW" altLang="zh-TW" sz="1050" b="0"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endParaRPr>
          </a:p>
        </p:txBody>
      </p:sp>
      <p:sp>
        <p:nvSpPr>
          <p:cNvPr id="11283" name="Text Box 19"/>
          <p:cNvSpPr txBox="1">
            <a:spLocks noChangeArrowheads="1"/>
          </p:cNvSpPr>
          <p:nvPr/>
        </p:nvSpPr>
        <p:spPr bwMode="auto">
          <a:xfrm>
            <a:off x="90872" y="8028384"/>
            <a:ext cx="5958745" cy="233654"/>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vert="horz" wrap="square" lIns="91440" tIns="45720" rIns="91440" bIns="45720" numCol="1" anchor="t" anchorCtr="0" compatLnSpc="1">
            <a:prstTxWarp prst="textNoShape">
              <a:avLst/>
            </a:prstTxWarp>
          </a:bodyPr>
          <a:lstStyle/>
          <a:p>
            <a:pPr algn="dist" fontAlgn="base">
              <a:lnSpc>
                <a:spcPct val="96000"/>
              </a:lnSpc>
              <a:spcBef>
                <a:spcPct val="0"/>
              </a:spcBef>
              <a:spcAft>
                <a:spcPct val="0"/>
              </a:spcAft>
            </a:pPr>
            <a:r>
              <a:rPr kumimoji="1" lang="zh-TW" altLang="en-US" sz="1050" b="1"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rPr>
              <a:t>更正編定登記：</a:t>
            </a:r>
            <a:r>
              <a:rPr kumimoji="1" lang="en-US" altLang="zh-TW" sz="1050" b="1"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rPr>
              <a:t>(</a:t>
            </a:r>
            <a:r>
              <a:rPr kumimoji="1" lang="zh-TW" altLang="en-US" sz="1050" b="1"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rPr>
              <a:t>約</a:t>
            </a:r>
            <a:r>
              <a:rPr kumimoji="1" lang="en-US" altLang="zh-TW" sz="1050" b="1"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rPr>
              <a:t>2</a:t>
            </a:r>
            <a:r>
              <a:rPr kumimoji="1" lang="zh-TW" altLang="en-US" sz="1050" b="1"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rPr>
              <a:t>日</a:t>
            </a:r>
            <a:r>
              <a:rPr kumimoji="1" lang="en-US" altLang="zh-TW" sz="1050" b="1"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rPr>
              <a:t>)</a:t>
            </a:r>
            <a:r>
              <a:rPr kumimoji="1" lang="zh-TW" altLang="en-US" sz="1050" dirty="0" smtClean="0">
                <a:solidFill>
                  <a:schemeClr val="tx1"/>
                </a:solidFill>
                <a:latin typeface="標楷體" pitchFamily="65" charset="-120"/>
                <a:ea typeface="標楷體" pitchFamily="65" charset="-120"/>
                <a:cs typeface="新細明體" pitchFamily="18" charset="-120"/>
              </a:rPr>
              <a:t>填載登記申請書移請登記課登記</a:t>
            </a:r>
            <a:r>
              <a:rPr kumimoji="1" lang="zh-TW" altLang="en-US" sz="1050" b="1" dirty="0" smtClean="0">
                <a:solidFill>
                  <a:schemeClr val="tx1"/>
                </a:solidFill>
                <a:latin typeface="標楷體" pitchFamily="65" charset="-120"/>
                <a:ea typeface="標楷體" pitchFamily="65" charset="-120"/>
                <a:cs typeface="新細明體" pitchFamily="18" charset="-120"/>
              </a:rPr>
              <a:t>併案</a:t>
            </a:r>
            <a:r>
              <a:rPr kumimoji="1" lang="zh-TW" altLang="en-US" sz="1050" dirty="0" smtClean="0">
                <a:solidFill>
                  <a:schemeClr val="tx1"/>
                </a:solidFill>
                <a:latin typeface="標楷體" pitchFamily="65" charset="-120"/>
                <a:ea typeface="標楷體" pitchFamily="65" charset="-120"/>
                <a:cs typeface="新細明體" pitchFamily="18" charset="-120"/>
              </a:rPr>
              <a:t>辦理註銷註記。</a:t>
            </a:r>
            <a:endParaRPr kumimoji="1" lang="zh-TW" altLang="zh-TW" sz="1050" dirty="0" smtClean="0">
              <a:solidFill>
                <a:schemeClr val="tx1"/>
              </a:solidFill>
              <a:latin typeface="標楷體" pitchFamily="65" charset="-120"/>
              <a:ea typeface="標楷體" pitchFamily="65" charset="-120"/>
              <a:cs typeface="新細明體" pitchFamily="18" charset="-120"/>
            </a:endParaRPr>
          </a:p>
          <a:p>
            <a:pPr marL="0" marR="0" lvl="0" indent="0" algn="l" defTabSz="914400" rtl="0" eaLnBrk="1" fontAlgn="base" latinLnBrk="0" hangingPunct="1">
              <a:lnSpc>
                <a:spcPct val="96000"/>
              </a:lnSpc>
              <a:spcBef>
                <a:spcPct val="0"/>
              </a:spcBef>
              <a:spcAft>
                <a:spcPct val="0"/>
              </a:spcAft>
              <a:buClrTx/>
              <a:buSzTx/>
              <a:buFontTx/>
              <a:buNone/>
              <a:tabLst/>
            </a:pPr>
            <a:endParaRPr kumimoji="1" lang="en-US" altLang="zh-TW" sz="1050" b="1"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endParaRPr>
          </a:p>
        </p:txBody>
      </p:sp>
      <p:sp>
        <p:nvSpPr>
          <p:cNvPr id="11284" name="Text Box 20"/>
          <p:cNvSpPr txBox="1">
            <a:spLocks noChangeArrowheads="1"/>
          </p:cNvSpPr>
          <p:nvPr/>
        </p:nvSpPr>
        <p:spPr bwMode="auto">
          <a:xfrm>
            <a:off x="5038378" y="6837515"/>
            <a:ext cx="1441450" cy="472775"/>
          </a:xfrm>
          <a:prstGeom prst="rect">
            <a:avLst/>
          </a:prstGeom>
          <a:ln>
            <a:headEnd/>
            <a:tailEn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anchor="t" anchorCtr="0" compatLnSpc="1">
            <a:prstTxWarp prst="textNoShape">
              <a:avLst/>
            </a:prstTxWarp>
          </a:bodyPr>
          <a:lstStyle/>
          <a:p>
            <a:pPr marL="0" marR="0" lvl="1" indent="0" algn="l" defTabSz="914400" rtl="0" eaLnBrk="1" fontAlgn="base" latinLnBrk="0" hangingPunct="1">
              <a:lnSpc>
                <a:spcPct val="96000"/>
              </a:lnSpc>
              <a:spcBef>
                <a:spcPct val="0"/>
              </a:spcBef>
              <a:spcAft>
                <a:spcPct val="0"/>
              </a:spcAft>
              <a:buClrTx/>
              <a:buSzTx/>
              <a:buFontTx/>
              <a:buNone/>
              <a:tabLst/>
            </a:pPr>
            <a:r>
              <a:rPr kumimoji="1" lang="en-US" altLang="zh-TW" sz="900" b="0"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rPr>
              <a:t>1.</a:t>
            </a:r>
            <a:r>
              <a:rPr kumimoji="1" lang="zh-TW" altLang="en-US" sz="900" b="0"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rPr>
              <a:t>據縣府函復申請人。</a:t>
            </a:r>
          </a:p>
          <a:p>
            <a:pPr marL="0" marR="0" lvl="1" indent="0" algn="just" defTabSz="914400" rtl="0" eaLnBrk="1" fontAlgn="base" latinLnBrk="0" hangingPunct="1">
              <a:lnSpc>
                <a:spcPct val="96000"/>
              </a:lnSpc>
              <a:spcBef>
                <a:spcPct val="0"/>
              </a:spcBef>
              <a:spcAft>
                <a:spcPct val="0"/>
              </a:spcAft>
              <a:buClrTx/>
              <a:buSzTx/>
              <a:buFontTx/>
              <a:buNone/>
              <a:tabLst/>
            </a:pPr>
            <a:r>
              <a:rPr kumimoji="1" lang="en-US" altLang="zh-TW" sz="900" b="0"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rPr>
              <a:t>2.</a:t>
            </a:r>
            <a:r>
              <a:rPr kumimoji="1" lang="zh-TW" altLang="en-US" sz="900" b="0"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rPr>
              <a:t>填載登記申請書移請登 </a:t>
            </a:r>
            <a:endParaRPr kumimoji="1" lang="en-US" altLang="zh-TW" sz="900" b="0"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endParaRPr>
          </a:p>
          <a:p>
            <a:pPr marL="0" marR="0" lvl="1" indent="0" algn="just" defTabSz="914400" rtl="0" eaLnBrk="1" fontAlgn="base" latinLnBrk="0" hangingPunct="1">
              <a:lnSpc>
                <a:spcPct val="96000"/>
              </a:lnSpc>
              <a:spcBef>
                <a:spcPct val="0"/>
              </a:spcBef>
              <a:spcAft>
                <a:spcPct val="0"/>
              </a:spcAft>
              <a:buClrTx/>
              <a:buSzTx/>
              <a:buFontTx/>
              <a:buNone/>
              <a:tabLst/>
            </a:pPr>
            <a:r>
              <a:rPr kumimoji="1" lang="en-US" altLang="zh-TW" sz="900" dirty="0" smtClean="0">
                <a:solidFill>
                  <a:schemeClr val="tx1"/>
                </a:solidFill>
                <a:latin typeface="標楷體" pitchFamily="65" charset="-120"/>
                <a:ea typeface="標楷體" pitchFamily="65" charset="-120"/>
                <a:cs typeface="新細明體" pitchFamily="18" charset="-120"/>
              </a:rPr>
              <a:t>  </a:t>
            </a:r>
            <a:r>
              <a:rPr kumimoji="1" lang="zh-TW" altLang="en-US" sz="900" b="0"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rPr>
              <a:t>記課辦理註銷註記。</a:t>
            </a:r>
            <a:endParaRPr kumimoji="1" lang="zh-TW" sz="900" b="0"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endParaRPr>
          </a:p>
        </p:txBody>
      </p:sp>
      <p:sp>
        <p:nvSpPr>
          <p:cNvPr id="11285" name="Text Box 21"/>
          <p:cNvSpPr txBox="1">
            <a:spLocks noChangeArrowheads="1"/>
          </p:cNvSpPr>
          <p:nvPr/>
        </p:nvSpPr>
        <p:spPr bwMode="auto">
          <a:xfrm>
            <a:off x="704956" y="8387960"/>
            <a:ext cx="5169680" cy="189010"/>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dist" defTabSz="914400" rtl="0" eaLnBrk="1" fontAlgn="base" latinLnBrk="0" hangingPunct="1">
              <a:lnSpc>
                <a:spcPct val="80000"/>
              </a:lnSpc>
              <a:spcBef>
                <a:spcPct val="0"/>
              </a:spcBef>
              <a:spcAft>
                <a:spcPct val="0"/>
              </a:spcAft>
              <a:buClrTx/>
              <a:buSzTx/>
              <a:buFontTx/>
              <a:buNone/>
              <a:tabLst/>
            </a:pPr>
            <a:r>
              <a:rPr kumimoji="1" lang="zh-TW" altLang="en-US" sz="1050" b="0"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rPr>
              <a:t>辦理更正編定異動作業</a:t>
            </a:r>
            <a:r>
              <a:rPr kumimoji="1" lang="en-US" altLang="zh-TW" sz="1050" b="1"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rPr>
              <a:t>(</a:t>
            </a:r>
            <a:r>
              <a:rPr kumimoji="1" lang="zh-TW" altLang="en-US" sz="1050" b="1"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rPr>
              <a:t>約</a:t>
            </a:r>
            <a:r>
              <a:rPr kumimoji="1" lang="en-US" altLang="zh-TW" sz="1050" b="1"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rPr>
              <a:t>2</a:t>
            </a:r>
            <a:r>
              <a:rPr kumimoji="1" lang="zh-TW" altLang="en-US" sz="1050" b="1"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rPr>
              <a:t>日</a:t>
            </a:r>
            <a:r>
              <a:rPr kumimoji="1" lang="en-US" altLang="zh-TW" sz="1050" b="1"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rPr>
              <a:t>)</a:t>
            </a:r>
            <a:endParaRPr kumimoji="1" lang="zh-TW" altLang="zh-TW" sz="1050" b="0"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endParaRPr>
          </a:p>
        </p:txBody>
      </p:sp>
      <p:sp>
        <p:nvSpPr>
          <p:cNvPr id="11286" name="Text Box 22"/>
          <p:cNvSpPr txBox="1">
            <a:spLocks noChangeArrowheads="1"/>
          </p:cNvSpPr>
          <p:nvPr/>
        </p:nvSpPr>
        <p:spPr bwMode="auto">
          <a:xfrm>
            <a:off x="698081" y="8698868"/>
            <a:ext cx="5196513" cy="172451"/>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dist" defTabSz="914400" rtl="0" eaLnBrk="1" fontAlgn="base" latinLnBrk="0" hangingPunct="1">
              <a:lnSpc>
                <a:spcPct val="80000"/>
              </a:lnSpc>
              <a:spcBef>
                <a:spcPct val="0"/>
              </a:spcBef>
              <a:spcAft>
                <a:spcPct val="0"/>
              </a:spcAft>
              <a:buClrTx/>
              <a:buSzTx/>
              <a:buFontTx/>
              <a:buNone/>
              <a:tabLst/>
            </a:pPr>
            <a:r>
              <a:rPr kumimoji="1" lang="zh-TW" altLang="en-US" sz="1050" b="0"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rPr>
              <a:t>函縣府備查及鄉市公所、稅捐處、公產管理機關及申請人</a:t>
            </a:r>
            <a:r>
              <a:rPr kumimoji="1" lang="en-US" altLang="zh-TW" sz="1050" b="1"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rPr>
              <a:t>(</a:t>
            </a:r>
            <a:r>
              <a:rPr kumimoji="1" lang="zh-TW" altLang="en-US" sz="1050" b="1"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rPr>
              <a:t>約</a:t>
            </a:r>
            <a:r>
              <a:rPr kumimoji="1" lang="en-US" altLang="zh-TW" sz="1050" b="1"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rPr>
              <a:t>2</a:t>
            </a:r>
            <a:r>
              <a:rPr kumimoji="1" lang="zh-TW" altLang="en-US" sz="1050" b="1"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rPr>
              <a:t>日</a:t>
            </a:r>
            <a:r>
              <a:rPr kumimoji="1" lang="en-US" altLang="zh-TW" sz="1050" b="1"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rPr>
              <a:t>)</a:t>
            </a:r>
            <a:endParaRPr kumimoji="1" lang="zh-TW" altLang="zh-TW" sz="1050" b="0"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endParaRPr>
          </a:p>
        </p:txBody>
      </p:sp>
      <p:sp>
        <p:nvSpPr>
          <p:cNvPr id="11287" name="Text Box 23"/>
          <p:cNvSpPr txBox="1">
            <a:spLocks noChangeArrowheads="1"/>
          </p:cNvSpPr>
          <p:nvPr/>
        </p:nvSpPr>
        <p:spPr bwMode="auto">
          <a:xfrm>
            <a:off x="44624" y="8960098"/>
            <a:ext cx="6739304" cy="183902"/>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80000"/>
              </a:lnSpc>
              <a:spcBef>
                <a:spcPct val="0"/>
              </a:spcBef>
              <a:spcAft>
                <a:spcPct val="0"/>
              </a:spcAft>
              <a:buClrTx/>
              <a:buSzTx/>
              <a:buFontTx/>
              <a:buNone/>
              <a:tabLst/>
            </a:pPr>
            <a:r>
              <a:rPr kumimoji="1" lang="zh-TW" altLang="en-US" sz="1200" b="1"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rPr>
              <a:t>結案</a:t>
            </a:r>
            <a:endParaRPr kumimoji="1" lang="zh-TW" sz="1200" b="0" i="0" u="none" strike="noStrike" cap="none" normalizeH="0" baseline="0" dirty="0" smtClean="0">
              <a:ln>
                <a:noFill/>
              </a:ln>
              <a:solidFill>
                <a:schemeClr val="tx1"/>
              </a:solidFill>
              <a:effectLst/>
              <a:latin typeface="標楷體" pitchFamily="65" charset="-120"/>
              <a:ea typeface="標楷體" pitchFamily="65" charset="-120"/>
              <a:cs typeface="新細明體" pitchFamily="18" charset="-120"/>
            </a:endParaRPr>
          </a:p>
        </p:txBody>
      </p:sp>
      <p:sp>
        <p:nvSpPr>
          <p:cNvPr id="98" name="向下箭號 97"/>
          <p:cNvSpPr/>
          <p:nvPr/>
        </p:nvSpPr>
        <p:spPr>
          <a:xfrm>
            <a:off x="6576865" y="3328190"/>
            <a:ext cx="62757" cy="5611348"/>
          </a:xfrm>
          <a:prstGeom prst="downArrow">
            <a:avLst/>
          </a:prstGeom>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07" name="向下箭號 106"/>
          <p:cNvSpPr/>
          <p:nvPr/>
        </p:nvSpPr>
        <p:spPr>
          <a:xfrm>
            <a:off x="3375853" y="8590358"/>
            <a:ext cx="45719" cy="96410"/>
          </a:xfrm>
          <a:prstGeom prst="downArrow">
            <a:avLst/>
          </a:prstGeom>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08" name="向下箭號 107"/>
          <p:cNvSpPr/>
          <p:nvPr/>
        </p:nvSpPr>
        <p:spPr>
          <a:xfrm>
            <a:off x="3377425" y="8878364"/>
            <a:ext cx="45719" cy="81734"/>
          </a:xfrm>
          <a:prstGeom prst="downArrow">
            <a:avLst/>
          </a:prstGeom>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09" name="向下箭號 108"/>
          <p:cNvSpPr/>
          <p:nvPr/>
        </p:nvSpPr>
        <p:spPr>
          <a:xfrm>
            <a:off x="6093296" y="7315200"/>
            <a:ext cx="45719" cy="1632894"/>
          </a:xfrm>
          <a:prstGeom prst="downArrow">
            <a:avLst/>
          </a:prstGeom>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47" name="向下箭號 46"/>
          <p:cNvSpPr/>
          <p:nvPr/>
        </p:nvSpPr>
        <p:spPr>
          <a:xfrm>
            <a:off x="414034" y="6731000"/>
            <a:ext cx="45719" cy="1278940"/>
          </a:xfrm>
          <a:prstGeom prst="downArrow">
            <a:avLst/>
          </a:prstGeom>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48" name="向下箭號 47"/>
          <p:cNvSpPr/>
          <p:nvPr/>
        </p:nvSpPr>
        <p:spPr>
          <a:xfrm>
            <a:off x="3371531" y="8280193"/>
            <a:ext cx="45719" cy="96410"/>
          </a:xfrm>
          <a:prstGeom prst="downArrow">
            <a:avLst/>
          </a:prstGeom>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49" name="向下箭號 48"/>
          <p:cNvSpPr/>
          <p:nvPr/>
        </p:nvSpPr>
        <p:spPr>
          <a:xfrm>
            <a:off x="1772816" y="683568"/>
            <a:ext cx="45719" cy="96410"/>
          </a:xfrm>
          <a:prstGeom prst="downArrow">
            <a:avLst/>
          </a:prstGeom>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50" name="向下箭號 49"/>
          <p:cNvSpPr/>
          <p:nvPr/>
        </p:nvSpPr>
        <p:spPr>
          <a:xfrm>
            <a:off x="4688568" y="698198"/>
            <a:ext cx="45719" cy="96410"/>
          </a:xfrm>
          <a:prstGeom prst="downArrow">
            <a:avLst/>
          </a:prstGeom>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51" name="向下箭號 50"/>
          <p:cNvSpPr/>
          <p:nvPr/>
        </p:nvSpPr>
        <p:spPr>
          <a:xfrm>
            <a:off x="3364590" y="1024461"/>
            <a:ext cx="45719" cy="96410"/>
          </a:xfrm>
          <a:prstGeom prst="downArrow">
            <a:avLst/>
          </a:prstGeom>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52" name="向下箭號 51"/>
          <p:cNvSpPr/>
          <p:nvPr/>
        </p:nvSpPr>
        <p:spPr>
          <a:xfrm>
            <a:off x="2420888" y="1547664"/>
            <a:ext cx="45719" cy="96410"/>
          </a:xfrm>
          <a:prstGeom prst="downArrow">
            <a:avLst/>
          </a:prstGeom>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53" name="向下箭號 52"/>
          <p:cNvSpPr/>
          <p:nvPr/>
        </p:nvSpPr>
        <p:spPr>
          <a:xfrm>
            <a:off x="3363312" y="7918636"/>
            <a:ext cx="45719" cy="96410"/>
          </a:xfrm>
          <a:prstGeom prst="downArrow">
            <a:avLst/>
          </a:prstGeom>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54" name="向下箭號 53"/>
          <p:cNvSpPr/>
          <p:nvPr/>
        </p:nvSpPr>
        <p:spPr>
          <a:xfrm>
            <a:off x="3371530" y="7604904"/>
            <a:ext cx="45719" cy="96410"/>
          </a:xfrm>
          <a:prstGeom prst="downArrow">
            <a:avLst/>
          </a:prstGeom>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56" name="向下箭號 55"/>
          <p:cNvSpPr/>
          <p:nvPr/>
        </p:nvSpPr>
        <p:spPr>
          <a:xfrm>
            <a:off x="3358203" y="6731000"/>
            <a:ext cx="45719" cy="630662"/>
          </a:xfrm>
          <a:prstGeom prst="downArrow">
            <a:avLst/>
          </a:prstGeom>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57" name="向下箭號 56"/>
          <p:cNvSpPr/>
          <p:nvPr/>
        </p:nvSpPr>
        <p:spPr>
          <a:xfrm>
            <a:off x="5729920" y="6730397"/>
            <a:ext cx="45719" cy="96410"/>
          </a:xfrm>
          <a:prstGeom prst="downArrow">
            <a:avLst/>
          </a:prstGeom>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58" name="向下箭號 57"/>
          <p:cNvSpPr/>
          <p:nvPr/>
        </p:nvSpPr>
        <p:spPr>
          <a:xfrm>
            <a:off x="5458950" y="6357190"/>
            <a:ext cx="45719" cy="96410"/>
          </a:xfrm>
          <a:prstGeom prst="downArrow">
            <a:avLst/>
          </a:prstGeom>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59" name="向下箭號 58"/>
          <p:cNvSpPr/>
          <p:nvPr/>
        </p:nvSpPr>
        <p:spPr>
          <a:xfrm>
            <a:off x="3361658" y="6365776"/>
            <a:ext cx="45719" cy="96410"/>
          </a:xfrm>
          <a:prstGeom prst="downArrow">
            <a:avLst/>
          </a:prstGeom>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60" name="向下箭號 59"/>
          <p:cNvSpPr/>
          <p:nvPr/>
        </p:nvSpPr>
        <p:spPr>
          <a:xfrm>
            <a:off x="1111019" y="6368683"/>
            <a:ext cx="45719" cy="96410"/>
          </a:xfrm>
          <a:prstGeom prst="downArrow">
            <a:avLst/>
          </a:prstGeom>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61" name="向下箭號 60"/>
          <p:cNvSpPr/>
          <p:nvPr/>
        </p:nvSpPr>
        <p:spPr>
          <a:xfrm>
            <a:off x="3344619" y="6021152"/>
            <a:ext cx="45719" cy="96410"/>
          </a:xfrm>
          <a:prstGeom prst="downArrow">
            <a:avLst/>
          </a:prstGeom>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62" name="向下箭號 61"/>
          <p:cNvSpPr/>
          <p:nvPr/>
        </p:nvSpPr>
        <p:spPr>
          <a:xfrm>
            <a:off x="3342252" y="5554892"/>
            <a:ext cx="45719" cy="96410"/>
          </a:xfrm>
          <a:prstGeom prst="downArrow">
            <a:avLst/>
          </a:prstGeom>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63" name="向下箭號 62"/>
          <p:cNvSpPr/>
          <p:nvPr/>
        </p:nvSpPr>
        <p:spPr>
          <a:xfrm>
            <a:off x="5937785" y="1537996"/>
            <a:ext cx="45719" cy="96410"/>
          </a:xfrm>
          <a:prstGeom prst="downArrow">
            <a:avLst/>
          </a:prstGeom>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65" name="矩形圖說文字 64"/>
          <p:cNvSpPr/>
          <p:nvPr/>
        </p:nvSpPr>
        <p:spPr>
          <a:xfrm>
            <a:off x="96552" y="2220686"/>
            <a:ext cx="4412567" cy="2802164"/>
          </a:xfrm>
          <a:prstGeom prst="wedgeRectCallout">
            <a:avLst>
              <a:gd name="adj1" fmla="val 54926"/>
              <a:gd name="adj2" fmla="val -19325"/>
            </a:avLst>
          </a:prstGeom>
          <a:no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64" name="文字方塊 63"/>
          <p:cNvSpPr txBox="1"/>
          <p:nvPr/>
        </p:nvSpPr>
        <p:spPr>
          <a:xfrm>
            <a:off x="1052736" y="2267745"/>
            <a:ext cx="2520280" cy="246221"/>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zh-TW" altLang="en-US" sz="1000" dirty="0" smtClean="0">
                <a:latin typeface="標楷體" pitchFamily="65" charset="-120"/>
                <a:ea typeface="標楷體" pitchFamily="65" charset="-120"/>
              </a:rPr>
              <a:t>更正編定為一般建築用地審認標準流程圖</a:t>
            </a:r>
            <a:r>
              <a:rPr lang="en-US" altLang="zh-TW" sz="1000" dirty="0" smtClean="0">
                <a:latin typeface="標楷體" pitchFamily="65" charset="-120"/>
                <a:ea typeface="標楷體" pitchFamily="65" charset="-120"/>
              </a:rPr>
              <a:t> </a:t>
            </a:r>
            <a:endParaRPr lang="zh-TW" altLang="en-US" sz="1000" dirty="0">
              <a:latin typeface="標楷體" pitchFamily="65" charset="-120"/>
              <a:ea typeface="標楷體" pitchFamily="65" charset="-120"/>
            </a:endParaRPr>
          </a:p>
        </p:txBody>
      </p:sp>
      <p:sp>
        <p:nvSpPr>
          <p:cNvPr id="67" name="文字方塊 66"/>
          <p:cNvSpPr txBox="1"/>
          <p:nvPr/>
        </p:nvSpPr>
        <p:spPr>
          <a:xfrm>
            <a:off x="152400" y="2571889"/>
            <a:ext cx="4279900" cy="400110"/>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zh-TW" altLang="en-US" sz="1000" dirty="0" smtClean="0">
                <a:latin typeface="標楷體" pitchFamily="65" charset="-120"/>
                <a:ea typeface="標楷體" pitchFamily="65" charset="-120"/>
              </a:rPr>
              <a:t>本所會</a:t>
            </a:r>
            <a:r>
              <a:rPr lang="zh-HK" altLang="en-US" sz="1000" dirty="0" smtClean="0">
                <a:latin typeface="標楷體" pitchFamily="65" charset="-120"/>
                <a:ea typeface="標楷體" pitchFamily="65" charset="-120"/>
              </a:rPr>
              <a:t>同主管建築、農業、稅務、戶政、</a:t>
            </a:r>
            <a:r>
              <a:rPr lang="zh-TW" altLang="en-US" sz="1000" dirty="0" smtClean="0">
                <a:latin typeface="標楷體" pitchFamily="65" charset="-120"/>
                <a:ea typeface="標楷體" pitchFamily="65" charset="-120"/>
              </a:rPr>
              <a:t>工務、</a:t>
            </a:r>
            <a:r>
              <a:rPr lang="zh-HK" altLang="en-US" sz="1000" dirty="0" smtClean="0">
                <a:latin typeface="標楷體" pitchFamily="65" charset="-120"/>
                <a:ea typeface="標楷體" pitchFamily="65" charset="-120"/>
              </a:rPr>
              <a:t>鄉市公所等單位</a:t>
            </a:r>
            <a:r>
              <a:rPr lang="zh-TW" altLang="en-US" sz="1000" dirty="0" smtClean="0">
                <a:latin typeface="標楷體" pitchFamily="65" charset="-120"/>
                <a:ea typeface="標楷體" pitchFamily="65" charset="-120"/>
              </a:rPr>
              <a:t>及申請人辦理現場</a:t>
            </a:r>
            <a:r>
              <a:rPr lang="zh-HK" altLang="en-US" sz="1000" dirty="0" smtClean="0">
                <a:latin typeface="標楷體" pitchFamily="65" charset="-120"/>
                <a:ea typeface="標楷體" pitchFamily="65" charset="-120"/>
              </a:rPr>
              <a:t>勘</a:t>
            </a:r>
            <a:r>
              <a:rPr lang="zh-TW" altLang="en-US" sz="1000" dirty="0" smtClean="0">
                <a:latin typeface="標楷體" pitchFamily="65" charset="-120"/>
                <a:ea typeface="標楷體" pitchFamily="65" charset="-120"/>
              </a:rPr>
              <a:t>測，</a:t>
            </a:r>
            <a:r>
              <a:rPr lang="zh-HK" altLang="en-US" sz="1000" dirty="0" smtClean="0">
                <a:latin typeface="標楷體" pitchFamily="65" charset="-120"/>
                <a:ea typeface="標楷體" pitchFamily="65" charset="-120"/>
              </a:rPr>
              <a:t>認</a:t>
            </a:r>
            <a:r>
              <a:rPr lang="zh-TW" altLang="en-US" sz="1000" dirty="0" smtClean="0">
                <a:latin typeface="標楷體" pitchFamily="65" charset="-120"/>
                <a:ea typeface="標楷體" pitchFamily="65" charset="-120"/>
              </a:rPr>
              <a:t>屬合法房屋範圍</a:t>
            </a:r>
            <a:r>
              <a:rPr lang="zh-HK" altLang="en-US" sz="1000" dirty="0" smtClean="0">
                <a:latin typeface="標楷體" pitchFamily="65" charset="-120"/>
                <a:ea typeface="標楷體" pitchFamily="65" charset="-120"/>
              </a:rPr>
              <a:t>及</a:t>
            </a:r>
            <a:r>
              <a:rPr lang="zh-TW" altLang="en-US" sz="1000" dirty="0" smtClean="0">
                <a:latin typeface="標楷體" pitchFamily="65" charset="-120"/>
                <a:ea typeface="標楷體" pitchFamily="65" charset="-120"/>
              </a:rPr>
              <a:t>量測</a:t>
            </a:r>
            <a:r>
              <a:rPr lang="zh-HK" altLang="en-US" sz="1000" dirty="0" smtClean="0">
                <a:latin typeface="標楷體" pitchFamily="65" charset="-120"/>
                <a:ea typeface="標楷體" pitchFamily="65" charset="-120"/>
              </a:rPr>
              <a:t>面積</a:t>
            </a:r>
            <a:r>
              <a:rPr lang="zh-TW" altLang="en-US" sz="1000" dirty="0" smtClean="0">
                <a:latin typeface="標楷體" pitchFamily="65" charset="-120"/>
                <a:ea typeface="標楷體" pitchFamily="65" charset="-120"/>
              </a:rPr>
              <a:t>，照相並製作會勘紀錄表。</a:t>
            </a:r>
          </a:p>
        </p:txBody>
      </p:sp>
      <p:sp>
        <p:nvSpPr>
          <p:cNvPr id="68" name="文字方塊 67"/>
          <p:cNvSpPr txBox="1"/>
          <p:nvPr/>
        </p:nvSpPr>
        <p:spPr>
          <a:xfrm>
            <a:off x="152400" y="3059832"/>
            <a:ext cx="3060576" cy="246221"/>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zh-TW" altLang="en-US" sz="1000" dirty="0" smtClean="0">
                <a:latin typeface="標楷體" pitchFamily="65" charset="-120"/>
                <a:ea typeface="標楷體" pitchFamily="65" charset="-120"/>
              </a:rPr>
              <a:t>經建管單位認定建物有毀損</a:t>
            </a:r>
            <a:r>
              <a:rPr lang="zh-HK" altLang="en-US" sz="1000" dirty="0" smtClean="0">
                <a:latin typeface="標楷體" pitchFamily="65" charset="-120"/>
                <a:ea typeface="標楷體" pitchFamily="65" charset="-120"/>
              </a:rPr>
              <a:t>、</a:t>
            </a:r>
            <a:r>
              <a:rPr lang="zh-TW" altLang="en-US" sz="1000" dirty="0" smtClean="0">
                <a:latin typeface="標楷體" pitchFamily="65" charset="-120"/>
                <a:ea typeface="標楷體" pitchFamily="65" charset="-120"/>
              </a:rPr>
              <a:t>坍塌或修</a:t>
            </a:r>
            <a:r>
              <a:rPr lang="zh-HK" altLang="en-US" sz="1000" dirty="0" smtClean="0">
                <a:latin typeface="標楷體" pitchFamily="65" charset="-120"/>
                <a:ea typeface="標楷體" pitchFamily="65" charset="-120"/>
              </a:rPr>
              <a:t>、</a:t>
            </a:r>
            <a:r>
              <a:rPr lang="zh-TW" altLang="en-US" sz="1000" dirty="0" smtClean="0">
                <a:latin typeface="標楷體" pitchFamily="65" charset="-120"/>
                <a:ea typeface="標楷體" pitchFamily="65" charset="-120"/>
              </a:rPr>
              <a:t>改</a:t>
            </a:r>
            <a:r>
              <a:rPr lang="zh-HK" altLang="en-US" sz="1000" dirty="0" smtClean="0">
                <a:latin typeface="標楷體" pitchFamily="65" charset="-120"/>
                <a:ea typeface="標楷體" pitchFamily="65" charset="-120"/>
              </a:rPr>
              <a:t>、</a:t>
            </a:r>
            <a:r>
              <a:rPr lang="zh-TW" altLang="en-US" sz="1000" dirty="0" smtClean="0">
                <a:latin typeface="標楷體" pitchFamily="65" charset="-120"/>
                <a:ea typeface="標楷體" pitchFamily="65" charset="-120"/>
              </a:rPr>
              <a:t>新建</a:t>
            </a:r>
            <a:endParaRPr lang="zh-TW" altLang="en-US" sz="1000" dirty="0">
              <a:latin typeface="標楷體" pitchFamily="65" charset="-120"/>
              <a:ea typeface="標楷體" pitchFamily="65" charset="-120"/>
            </a:endParaRPr>
          </a:p>
        </p:txBody>
      </p:sp>
      <p:sp>
        <p:nvSpPr>
          <p:cNvPr id="69" name="向下箭號 68"/>
          <p:cNvSpPr/>
          <p:nvPr/>
        </p:nvSpPr>
        <p:spPr>
          <a:xfrm>
            <a:off x="692150" y="3306192"/>
            <a:ext cx="45719" cy="96410"/>
          </a:xfrm>
          <a:prstGeom prst="downArrow">
            <a:avLst/>
          </a:prstGeom>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70" name="文字方塊 69"/>
          <p:cNvSpPr txBox="1"/>
          <p:nvPr/>
        </p:nvSpPr>
        <p:spPr>
          <a:xfrm>
            <a:off x="151174" y="3424404"/>
            <a:ext cx="1132557" cy="246221"/>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zh-TW" altLang="en-US" sz="1000" dirty="0" smtClean="0">
                <a:latin typeface="標楷體" pitchFamily="65" charset="-120"/>
                <a:ea typeface="標楷體" pitchFamily="65" charset="-120"/>
              </a:rPr>
              <a:t>證明文件有面積</a:t>
            </a:r>
            <a:endParaRPr lang="zh-TW" altLang="en-US" sz="1000" dirty="0">
              <a:latin typeface="標楷體" pitchFamily="65" charset="-120"/>
              <a:ea typeface="標楷體" pitchFamily="65" charset="-120"/>
            </a:endParaRPr>
          </a:p>
        </p:txBody>
      </p:sp>
      <p:sp>
        <p:nvSpPr>
          <p:cNvPr id="71" name="文字方塊 70"/>
          <p:cNvSpPr txBox="1"/>
          <p:nvPr/>
        </p:nvSpPr>
        <p:spPr>
          <a:xfrm>
            <a:off x="1486290" y="3427397"/>
            <a:ext cx="1734193" cy="246221"/>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zh-TW" altLang="en-US" sz="1000" dirty="0" smtClean="0">
                <a:latin typeface="標楷體" pitchFamily="65" charset="-120"/>
                <a:ea typeface="標楷體" pitchFamily="65" charset="-120"/>
              </a:rPr>
              <a:t>證明文件無面積</a:t>
            </a:r>
            <a:endParaRPr lang="zh-TW" altLang="en-US" sz="1000" dirty="0">
              <a:latin typeface="標楷體" pitchFamily="65" charset="-120"/>
              <a:ea typeface="標楷體" pitchFamily="65" charset="-120"/>
            </a:endParaRPr>
          </a:p>
        </p:txBody>
      </p:sp>
      <p:sp>
        <p:nvSpPr>
          <p:cNvPr id="72" name="文字方塊 71"/>
          <p:cNvSpPr txBox="1"/>
          <p:nvPr/>
        </p:nvSpPr>
        <p:spPr>
          <a:xfrm>
            <a:off x="1374006" y="3795638"/>
            <a:ext cx="1070744" cy="246221"/>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zh-TW" altLang="en-US" sz="1000" dirty="0" smtClean="0">
                <a:latin typeface="標楷體" pitchFamily="65" charset="-120"/>
                <a:ea typeface="標楷體" pitchFamily="65" charset="-120"/>
              </a:rPr>
              <a:t>四至範圍明確                    </a:t>
            </a:r>
            <a:endParaRPr lang="zh-TW" altLang="en-US" sz="1000" dirty="0">
              <a:latin typeface="標楷體" pitchFamily="65" charset="-120"/>
              <a:ea typeface="標楷體" pitchFamily="65" charset="-120"/>
            </a:endParaRPr>
          </a:p>
        </p:txBody>
      </p:sp>
      <p:sp>
        <p:nvSpPr>
          <p:cNvPr id="73" name="文字方塊 72"/>
          <p:cNvSpPr txBox="1"/>
          <p:nvPr/>
        </p:nvSpPr>
        <p:spPr>
          <a:xfrm>
            <a:off x="2520578" y="3790950"/>
            <a:ext cx="1078309" cy="246221"/>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zh-TW" altLang="en-US" sz="1000" dirty="0" smtClean="0">
                <a:latin typeface="標楷體" pitchFamily="65" charset="-120"/>
                <a:ea typeface="標楷體" pitchFamily="65" charset="-120"/>
              </a:rPr>
              <a:t>四至範圍不明確</a:t>
            </a:r>
            <a:endParaRPr lang="zh-TW" altLang="en-US" sz="1000" dirty="0">
              <a:latin typeface="標楷體" pitchFamily="65" charset="-120"/>
              <a:ea typeface="標楷體" pitchFamily="65" charset="-120"/>
            </a:endParaRPr>
          </a:p>
        </p:txBody>
      </p:sp>
      <p:sp>
        <p:nvSpPr>
          <p:cNvPr id="74" name="文字方塊 73"/>
          <p:cNvSpPr txBox="1"/>
          <p:nvPr/>
        </p:nvSpPr>
        <p:spPr>
          <a:xfrm>
            <a:off x="158750" y="3784600"/>
            <a:ext cx="1119882" cy="40011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zh-TW" altLang="en-US" sz="1000" dirty="0" smtClean="0">
                <a:latin typeface="標楷體" pitchFamily="65" charset="-120"/>
                <a:ea typeface="標楷體" pitchFamily="65" charset="-120"/>
              </a:rPr>
              <a:t>依證明文件所載面積辦理更正</a:t>
            </a:r>
            <a:endParaRPr lang="zh-TW" altLang="en-US" sz="1000" dirty="0">
              <a:latin typeface="標楷體" pitchFamily="65" charset="-120"/>
              <a:ea typeface="標楷體" pitchFamily="65" charset="-120"/>
            </a:endParaRPr>
          </a:p>
        </p:txBody>
      </p:sp>
      <p:sp>
        <p:nvSpPr>
          <p:cNvPr id="75" name="文字方塊 74"/>
          <p:cNvSpPr txBox="1"/>
          <p:nvPr/>
        </p:nvSpPr>
        <p:spPr>
          <a:xfrm>
            <a:off x="1354956" y="4227190"/>
            <a:ext cx="1231453" cy="707886"/>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zh-TW" altLang="en-US" sz="1000" dirty="0" smtClean="0">
                <a:latin typeface="標楷體" pitchFamily="65" charset="-120"/>
                <a:ea typeface="標楷體" pitchFamily="65" charset="-120"/>
              </a:rPr>
              <a:t>由專案小組依所附資料認定面積或依工研院計算之航照圖面積辦理更正</a:t>
            </a:r>
            <a:endParaRPr lang="zh-TW" altLang="en-US" sz="1000" dirty="0">
              <a:latin typeface="標楷體" pitchFamily="65" charset="-120"/>
              <a:ea typeface="標楷體" pitchFamily="65" charset="-120"/>
            </a:endParaRPr>
          </a:p>
        </p:txBody>
      </p:sp>
      <p:sp>
        <p:nvSpPr>
          <p:cNvPr id="76" name="文字方塊 75"/>
          <p:cNvSpPr txBox="1"/>
          <p:nvPr/>
        </p:nvSpPr>
        <p:spPr>
          <a:xfrm>
            <a:off x="2622674" y="4226046"/>
            <a:ext cx="1018281" cy="707886"/>
          </a:xfrm>
          <a:prstGeom prst="rect">
            <a:avLst/>
          </a:prstGeom>
        </p:spPr>
        <p:style>
          <a:lnRef idx="2">
            <a:schemeClr val="accent1"/>
          </a:lnRef>
          <a:fillRef idx="1">
            <a:schemeClr val="lt1"/>
          </a:fillRef>
          <a:effectRef idx="0">
            <a:schemeClr val="accent1"/>
          </a:effectRef>
          <a:fontRef idx="minor">
            <a:schemeClr val="dk1"/>
          </a:fontRef>
        </p:style>
        <p:txBody>
          <a:bodyPr wrap="square" rtlCol="0" anchor="ctr">
            <a:spAutoFit/>
          </a:bodyPr>
          <a:lstStyle/>
          <a:p>
            <a:pPr algn="ctr"/>
            <a:r>
              <a:rPr lang="zh-TW" altLang="en-US" sz="1000" dirty="0" smtClean="0">
                <a:latin typeface="標楷體" pitchFamily="65" charset="-120"/>
                <a:ea typeface="標楷體" pitchFamily="65" charset="-120"/>
              </a:rPr>
              <a:t>需檢附工研院計算之航照圖面積辦理更正</a:t>
            </a:r>
            <a:endParaRPr lang="en-US" altLang="zh-TW" sz="1000" dirty="0" smtClean="0">
              <a:latin typeface="標楷體" pitchFamily="65" charset="-120"/>
              <a:ea typeface="標楷體" pitchFamily="65" charset="-120"/>
            </a:endParaRPr>
          </a:p>
          <a:p>
            <a:pPr algn="ctr"/>
            <a:endParaRPr lang="zh-TW" altLang="en-US" sz="1000" dirty="0">
              <a:latin typeface="標楷體" pitchFamily="65" charset="-120"/>
              <a:ea typeface="標楷體" pitchFamily="65" charset="-120"/>
            </a:endParaRPr>
          </a:p>
        </p:txBody>
      </p:sp>
      <p:sp>
        <p:nvSpPr>
          <p:cNvPr id="77" name="向下箭號 76"/>
          <p:cNvSpPr/>
          <p:nvPr/>
        </p:nvSpPr>
        <p:spPr>
          <a:xfrm>
            <a:off x="2343150" y="3308350"/>
            <a:ext cx="45719" cy="96410"/>
          </a:xfrm>
          <a:prstGeom prst="downArrow">
            <a:avLst/>
          </a:prstGeom>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78" name="向下箭號 77"/>
          <p:cNvSpPr/>
          <p:nvPr/>
        </p:nvSpPr>
        <p:spPr>
          <a:xfrm>
            <a:off x="1945420" y="3691503"/>
            <a:ext cx="45719" cy="96410"/>
          </a:xfrm>
          <a:prstGeom prst="downArrow">
            <a:avLst/>
          </a:prstGeom>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79" name="向下箭號 78"/>
          <p:cNvSpPr/>
          <p:nvPr/>
        </p:nvSpPr>
        <p:spPr>
          <a:xfrm>
            <a:off x="2825116" y="3691813"/>
            <a:ext cx="45719" cy="96410"/>
          </a:xfrm>
          <a:prstGeom prst="downArrow">
            <a:avLst/>
          </a:prstGeom>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81" name="向下箭號 80"/>
          <p:cNvSpPr/>
          <p:nvPr/>
        </p:nvSpPr>
        <p:spPr>
          <a:xfrm>
            <a:off x="1925817" y="4065538"/>
            <a:ext cx="63023" cy="159370"/>
          </a:xfrm>
          <a:prstGeom prst="downArrow">
            <a:avLst/>
          </a:prstGeom>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82" name="向下箭號 81"/>
          <p:cNvSpPr/>
          <p:nvPr/>
        </p:nvSpPr>
        <p:spPr>
          <a:xfrm>
            <a:off x="3049910" y="4038600"/>
            <a:ext cx="45719" cy="162447"/>
          </a:xfrm>
          <a:prstGeom prst="downArrow">
            <a:avLst/>
          </a:prstGeom>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88" name="向下箭號 87"/>
          <p:cNvSpPr/>
          <p:nvPr/>
        </p:nvSpPr>
        <p:spPr>
          <a:xfrm>
            <a:off x="1700808" y="2987824"/>
            <a:ext cx="49982" cy="69404"/>
          </a:xfrm>
          <a:prstGeom prst="downArrow">
            <a:avLst/>
          </a:prstGeom>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90" name="文字方塊 89"/>
          <p:cNvSpPr txBox="1"/>
          <p:nvPr/>
        </p:nvSpPr>
        <p:spPr>
          <a:xfrm>
            <a:off x="3366294" y="3075136"/>
            <a:ext cx="1058788" cy="553998"/>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zh-TW" altLang="en-US" sz="1000" dirty="0" smtClean="0">
                <a:latin typeface="標楷體" pitchFamily="65" charset="-120"/>
                <a:ea typeface="標楷體" pitchFamily="65" charset="-120"/>
              </a:rPr>
              <a:t>測量課約於</a:t>
            </a:r>
            <a:r>
              <a:rPr lang="en-US" altLang="zh-TW" sz="1000" dirty="0" smtClean="0">
                <a:latin typeface="標楷體" pitchFamily="65" charset="-120"/>
                <a:ea typeface="標楷體" pitchFamily="65" charset="-120"/>
              </a:rPr>
              <a:t>3</a:t>
            </a:r>
            <a:r>
              <a:rPr lang="zh-TW" altLang="en-US" sz="1000" dirty="0" smtClean="0">
                <a:latin typeface="標楷體" pitchFamily="65" charset="-120"/>
                <a:ea typeface="標楷體" pitchFamily="65" charset="-120"/>
              </a:rPr>
              <a:t>日內將複丈成果送地價課。</a:t>
            </a:r>
            <a:endParaRPr lang="zh-TW" altLang="en-US" sz="1000" dirty="0">
              <a:latin typeface="標楷體" pitchFamily="65" charset="-120"/>
              <a:ea typeface="標楷體" pitchFamily="65" charset="-120"/>
            </a:endParaRPr>
          </a:p>
        </p:txBody>
      </p:sp>
      <p:sp>
        <p:nvSpPr>
          <p:cNvPr id="87" name="向下箭號 86"/>
          <p:cNvSpPr/>
          <p:nvPr/>
        </p:nvSpPr>
        <p:spPr>
          <a:xfrm>
            <a:off x="3867150" y="2969642"/>
            <a:ext cx="45719" cy="96410"/>
          </a:xfrm>
          <a:prstGeom prst="downArrow">
            <a:avLst/>
          </a:prstGeom>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89" name="文字方塊 88"/>
          <p:cNvSpPr txBox="1"/>
          <p:nvPr/>
        </p:nvSpPr>
        <p:spPr>
          <a:xfrm>
            <a:off x="153292" y="4295130"/>
            <a:ext cx="1162670" cy="630942"/>
          </a:xfrm>
          <a:prstGeom prst="rect">
            <a:avLst/>
          </a:prstGeom>
          <a:ln/>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altLang="zh-TW" sz="700" dirty="0" smtClean="0">
                <a:latin typeface="標楷體" pitchFamily="65" charset="-120"/>
                <a:ea typeface="標楷體" pitchFamily="65" charset="-120"/>
              </a:rPr>
              <a:t>※</a:t>
            </a:r>
            <a:r>
              <a:rPr lang="zh-TW" altLang="en-US" sz="700" dirty="0" smtClean="0">
                <a:latin typeface="標楷體" pitchFamily="65" charset="-120"/>
                <a:ea typeface="標楷體" pitchFamily="65" charset="-120"/>
              </a:rPr>
              <a:t>依內政部</a:t>
            </a:r>
            <a:r>
              <a:rPr lang="en-US" altLang="zh-TW" sz="700" dirty="0" smtClean="0">
                <a:latin typeface="標楷體" pitchFamily="65" charset="-120"/>
                <a:ea typeface="標楷體" pitchFamily="65" charset="-120"/>
              </a:rPr>
              <a:t>107.1.23</a:t>
            </a:r>
            <a:r>
              <a:rPr lang="zh-TW" altLang="en-US" sz="700" dirty="0" smtClean="0">
                <a:latin typeface="標楷體" pitchFamily="65" charset="-120"/>
                <a:ea typeface="標楷體" pitchFamily="65" charset="-120"/>
              </a:rPr>
              <a:t>日內授中辦地字第</a:t>
            </a:r>
            <a:r>
              <a:rPr lang="en-US" altLang="zh-TW" sz="700" dirty="0" smtClean="0">
                <a:latin typeface="標楷體" pitchFamily="65" charset="-120"/>
                <a:ea typeface="標楷體" pitchFamily="65" charset="-120"/>
              </a:rPr>
              <a:t>1071300969</a:t>
            </a:r>
            <a:r>
              <a:rPr lang="zh-TW" altLang="en-US" sz="700" dirty="0" smtClean="0">
                <a:latin typeface="標楷體" pitchFamily="65" charset="-120"/>
                <a:ea typeface="標楷體" pitchFamily="65" charset="-120"/>
              </a:rPr>
              <a:t>號函及縣府</a:t>
            </a:r>
            <a:r>
              <a:rPr lang="en-US" altLang="zh-TW" sz="700" dirty="0" smtClean="0">
                <a:latin typeface="標楷體" pitchFamily="65" charset="-120"/>
                <a:ea typeface="標楷體" pitchFamily="65" charset="-120"/>
              </a:rPr>
              <a:t>108.6.27</a:t>
            </a:r>
            <a:r>
              <a:rPr lang="zh-TW" altLang="en-US" sz="700" dirty="0" smtClean="0">
                <a:latin typeface="標楷體" pitchFamily="65" charset="-120"/>
                <a:ea typeface="標楷體" pitchFamily="65" charset="-120"/>
              </a:rPr>
              <a:t>召開研議「更正編定審認標準」會議紀錄辦理。                          </a:t>
            </a:r>
            <a:endParaRPr lang="zh-TW" altLang="en-US" sz="700" dirty="0">
              <a:latin typeface="標楷體" pitchFamily="65" charset="-120"/>
              <a:ea typeface="標楷體" pitchFamily="65" charset="-120"/>
            </a:endParaRPr>
          </a:p>
        </p:txBody>
      </p:sp>
      <p:sp>
        <p:nvSpPr>
          <p:cNvPr id="91" name="向下箭號 90"/>
          <p:cNvSpPr/>
          <p:nvPr/>
        </p:nvSpPr>
        <p:spPr>
          <a:xfrm>
            <a:off x="687450" y="3672825"/>
            <a:ext cx="45719" cy="96410"/>
          </a:xfrm>
          <a:prstGeom prst="downArrow">
            <a:avLst/>
          </a:prstGeom>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ln w="15875" cmpd="sng">
          <a:tailEnd type="arrow"/>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1985</TotalTime>
  <Words>658</Words>
  <Application>Microsoft Office PowerPoint</Application>
  <PresentationFormat>如螢幕大小 (4:3)</PresentationFormat>
  <Paragraphs>45</Paragraphs>
  <Slides>1</Slides>
  <Notes>1</Notes>
  <HiddenSlides>0</HiddenSlides>
  <MMClips>0</MMClips>
  <ScaleCrop>false</ScaleCrop>
  <HeadingPairs>
    <vt:vector size="4" baseType="variant">
      <vt:variant>
        <vt:lpstr>佈景主題</vt:lpstr>
      </vt:variant>
      <vt:variant>
        <vt:i4>1</vt:i4>
      </vt:variant>
      <vt:variant>
        <vt:lpstr>投影片標題</vt:lpstr>
      </vt:variant>
      <vt:variant>
        <vt:i4>1</vt:i4>
      </vt:variant>
    </vt:vector>
  </HeadingPairs>
  <TitlesOfParts>
    <vt:vector size="2" baseType="lpstr">
      <vt:lpstr>Office 佈景主題</vt:lpstr>
      <vt:lpstr>投影片 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投影片 1</dc:title>
  <dc:creator>price08</dc:creator>
  <cp:lastModifiedBy>u</cp:lastModifiedBy>
  <cp:revision>102</cp:revision>
  <dcterms:created xsi:type="dcterms:W3CDTF">2020-06-09T06:32:11Z</dcterms:created>
  <dcterms:modified xsi:type="dcterms:W3CDTF">2020-06-15T02:13:22Z</dcterms:modified>
</cp:coreProperties>
</file>